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6"/>
  </p:notesMasterIdLst>
  <p:handoutMasterIdLst>
    <p:handoutMasterId r:id="rId37"/>
  </p:handoutMasterIdLst>
  <p:sldIdLst>
    <p:sldId id="1779" r:id="rId7"/>
    <p:sldId id="1837" r:id="rId8"/>
    <p:sldId id="1836" r:id="rId9"/>
    <p:sldId id="1800" r:id="rId10"/>
    <p:sldId id="2135" r:id="rId11"/>
    <p:sldId id="2136" r:id="rId12"/>
    <p:sldId id="1881" r:id="rId13"/>
    <p:sldId id="1899" r:id="rId14"/>
    <p:sldId id="2126" r:id="rId15"/>
    <p:sldId id="2127" r:id="rId16"/>
    <p:sldId id="1888" r:id="rId17"/>
    <p:sldId id="2129" r:id="rId18"/>
    <p:sldId id="2130" r:id="rId19"/>
    <p:sldId id="2131" r:id="rId20"/>
    <p:sldId id="2137" r:id="rId21"/>
    <p:sldId id="2128" r:id="rId22"/>
    <p:sldId id="1879" r:id="rId23"/>
    <p:sldId id="2139" r:id="rId24"/>
    <p:sldId id="1891" r:id="rId25"/>
    <p:sldId id="1892" r:id="rId26"/>
    <p:sldId id="1893" r:id="rId27"/>
    <p:sldId id="1894" r:id="rId28"/>
    <p:sldId id="2138" r:id="rId29"/>
    <p:sldId id="1895" r:id="rId30"/>
    <p:sldId id="2132" r:id="rId31"/>
    <p:sldId id="1898" r:id="rId32"/>
    <p:sldId id="2134" r:id="rId33"/>
    <p:sldId id="1838"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2989DE"/>
    <a:srgbClr val="374154"/>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13" Type="http://schemas.openxmlformats.org/officeDocument/2006/relationships/hyperlink" Target="https://www.youtube.com/watch?v=bZdxcHEM-uc"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5BiAlaFGCoE"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658n_Ym8dkk"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A2D8F257-AF11-4F4E-8F4F-3491660DB81C}"/>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B5D22E7B-BAA7-C24F-AD7B-A4546C06E02A}"/>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内存利用率</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nvGraphicFramePr>
        <p:xfrm>
          <a:off x="611751" y="1700808"/>
          <a:ext cx="10963473" cy="3816426"/>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897618">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20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AMD</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Rome</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7742</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Intel</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Xeon</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8280</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92D050"/>
                          </a:solidFill>
                          <a:effectLst/>
                          <a:latin typeface="Gill Sans MT" panose="020B0502020104020203" pitchFamily="34" charset="0"/>
                          <a:ea typeface="Microsoft YaHei" panose="020B0503020204020204" pitchFamily="34" charset="-122"/>
                        </a:rPr>
                        <a:t>NVIDIA</a:t>
                      </a:r>
                      <a:r>
                        <a:rPr lang="zh-CN" altLang="en-US" sz="2000" b="1" dirty="0">
                          <a:solidFill>
                            <a:srgbClr val="92D050"/>
                          </a:solidFill>
                          <a:effectLst/>
                          <a:latin typeface="Gill Sans MT" panose="020B0502020104020203" pitchFamily="34" charset="0"/>
                          <a:ea typeface="Microsoft YaHei" panose="020B0503020204020204" pitchFamily="34" charset="-122"/>
                        </a:rPr>
                        <a:t> </a:t>
                      </a:r>
                      <a:r>
                        <a:rPr lang="en-US" altLang="zh-CN" sz="2000" b="1" dirty="0">
                          <a:solidFill>
                            <a:srgbClr val="92D050"/>
                          </a:solidFill>
                          <a:effectLst/>
                          <a:latin typeface="Gill Sans MT" panose="020B0502020104020203" pitchFamily="34" charset="0"/>
                          <a:ea typeface="Microsoft YaHei" panose="020B0503020204020204" pitchFamily="34" charset="-122"/>
                        </a:rPr>
                        <a:t>A100</a:t>
                      </a:r>
                      <a:endParaRPr lang="zh-CN" altLang="en-US" sz="20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204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131</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1555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DRAM</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122</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89</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404</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Peak</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bytes</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per</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24,888</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11,659</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628,220</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0.064%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0.14%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0.0025%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bl>
          </a:graphicData>
        </a:graphic>
      </p:graphicFrame>
    </p:spTree>
    <p:extLst>
      <p:ext uri="{BB962C8B-B14F-4D97-AF65-F5344CB8AC3E}">
        <p14:creationId xmlns:p14="http://schemas.microsoft.com/office/powerpoint/2010/main" val="2861112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通过并发进行循环展开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pic>
        <p:nvPicPr>
          <p:cNvPr id="12" name="图片 11">
            <a:extLst>
              <a:ext uri="{FF2B5EF4-FFF2-40B4-BE49-F238E27FC236}">
                <a16:creationId xmlns:a16="http://schemas.microsoft.com/office/drawing/2014/main" id="{E5992DC8-8245-7241-920F-C1A12407E0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81957" y="1448780"/>
            <a:ext cx="7437900" cy="3960440"/>
          </a:xfrm>
          <a:prstGeom prst="roundRect">
            <a:avLst>
              <a:gd name="adj" fmla="val 584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227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通过并发进行循环展开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sp>
        <p:nvSpPr>
          <p:cNvPr id="5" name="内容占位符 2">
            <a:extLst>
              <a:ext uri="{FF2B5EF4-FFF2-40B4-BE49-F238E27FC236}">
                <a16:creationId xmlns:a16="http://schemas.microsoft.com/office/drawing/2014/main" id="{25960B6D-85A0-E84A-BA63-D6A2A0702A35}"/>
              </a:ext>
            </a:extLst>
          </p:cNvPr>
          <p:cNvSpPr txBox="1">
            <a:spLocks/>
          </p:cNvSpPr>
          <p:nvPr/>
        </p:nvSpPr>
        <p:spPr>
          <a:xfrm>
            <a:off x="6818461" y="2060848"/>
            <a:ext cx="4824536"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200000"/>
              </a:lnSpc>
            </a:pPr>
            <a:r>
              <a:rPr kumimoji="1" lang="zh-CN" altLang="en-US" dirty="0">
                <a:latin typeface="Gill Sans MT" panose="020B0502020104020203" pitchFamily="34" charset="0"/>
              </a:rPr>
              <a:t>编译器很少对循环展开上</a:t>
            </a:r>
            <a:r>
              <a:rPr kumimoji="1" lang="en-US" altLang="zh-CN" dirty="0">
                <a:latin typeface="Gill Sans MT" panose="020B0502020104020203" pitchFamily="34" charset="0"/>
              </a:rPr>
              <a:t>100+</a:t>
            </a:r>
          </a:p>
          <a:p>
            <a:pPr>
              <a:lnSpc>
                <a:spcPct val="200000"/>
              </a:lnSpc>
            </a:pPr>
            <a:r>
              <a:rPr kumimoji="1" lang="zh-CN" altLang="en-US" dirty="0">
                <a:latin typeface="Gill Sans MT" panose="020B0502020104020203" pitchFamily="34" charset="0"/>
              </a:rPr>
              <a:t>一个线程一次执行上千条指令</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一个线程很难直接处理</a:t>
            </a:r>
            <a:r>
              <a:rPr kumimoji="1" lang="en-US" altLang="zh-CN" dirty="0">
                <a:latin typeface="Gill Sans MT" panose="020B0502020104020203" pitchFamily="34" charset="0"/>
              </a:rPr>
              <a:t>700</a:t>
            </a:r>
            <a:r>
              <a:rPr kumimoji="1" lang="zh-CN" altLang="en-US" dirty="0">
                <a:latin typeface="Gill Sans MT" panose="020B0502020104020203" pitchFamily="34" charset="0"/>
              </a:rPr>
              <a:t>个计算负载</a:t>
            </a:r>
            <a:endParaRPr kumimoji="1" lang="en-US" dirty="0">
              <a:latin typeface="Gill Sans MT" panose="020B0502020104020203" pitchFamily="34" charset="0"/>
            </a:endParaRPr>
          </a:p>
        </p:txBody>
      </p:sp>
      <p:pic>
        <p:nvPicPr>
          <p:cNvPr id="6" name="图片 5">
            <a:extLst>
              <a:ext uri="{FF2B5EF4-FFF2-40B4-BE49-F238E27FC236}">
                <a16:creationId xmlns:a16="http://schemas.microsoft.com/office/drawing/2014/main" id="{4FA744C6-E1F4-3043-8BBA-98C655F217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042" y="1754814"/>
            <a:ext cx="5815085" cy="3096344"/>
          </a:xfrm>
          <a:prstGeom prst="roundRect">
            <a:avLst>
              <a:gd name="adj" fmla="val 584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859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通过并行进行循环展开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pic>
        <p:nvPicPr>
          <p:cNvPr id="3" name="图片 2">
            <a:extLst>
              <a:ext uri="{FF2B5EF4-FFF2-40B4-BE49-F238E27FC236}">
                <a16:creationId xmlns:a16="http://schemas.microsoft.com/office/drawing/2014/main" id="{AF787F84-C496-DC4F-8C2F-734C368FB0C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91947" y="2195389"/>
            <a:ext cx="7812868" cy="2467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20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Z=AX+Y</a:t>
            </a:r>
            <a:r>
              <a:rPr lang="zh-CN" altLang="en-US" dirty="0"/>
              <a:t> 通过并行进行循环展开</a:t>
            </a:r>
          </a:p>
        </p:txBody>
      </p:sp>
      <p:sp>
        <p:nvSpPr>
          <p:cNvPr id="8" name="内容占位符 2">
            <a:extLst>
              <a:ext uri="{FF2B5EF4-FFF2-40B4-BE49-F238E27FC236}">
                <a16:creationId xmlns:a16="http://schemas.microsoft.com/office/drawing/2014/main" id="{2CD7CE0D-20E5-A745-9689-9DD71FA31566}"/>
              </a:ext>
            </a:extLst>
          </p:cNvPr>
          <p:cNvSpPr txBox="1">
            <a:spLocks/>
          </p:cNvSpPr>
          <p:nvPr/>
        </p:nvSpPr>
        <p:spPr>
          <a:xfrm>
            <a:off x="623634" y="5157192"/>
            <a:ext cx="10963473"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Keep</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busy,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run</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11,659/16=729</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iterations</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once.</a:t>
            </a:r>
          </a:p>
        </p:txBody>
      </p:sp>
      <p:sp>
        <p:nvSpPr>
          <p:cNvPr id="5" name="内容占位符 2">
            <a:extLst>
              <a:ext uri="{FF2B5EF4-FFF2-40B4-BE49-F238E27FC236}">
                <a16:creationId xmlns:a16="http://schemas.microsoft.com/office/drawing/2014/main" id="{25960B6D-85A0-E84A-BA63-D6A2A0702A35}"/>
              </a:ext>
            </a:extLst>
          </p:cNvPr>
          <p:cNvSpPr txBox="1">
            <a:spLocks/>
          </p:cNvSpPr>
          <p:nvPr/>
        </p:nvSpPr>
        <p:spPr>
          <a:xfrm>
            <a:off x="6818461" y="2312876"/>
            <a:ext cx="4824536"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200000"/>
              </a:lnSpc>
            </a:pPr>
            <a:r>
              <a:rPr kumimoji="1" lang="zh-CN" altLang="en-US" dirty="0">
                <a:latin typeface="Gill Sans MT" panose="020B0502020104020203" pitchFamily="34" charset="0"/>
              </a:rPr>
              <a:t>每个线程独立负责相关计算</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一共需要 </a:t>
            </a:r>
            <a:r>
              <a:rPr kumimoji="1" lang="en-US" altLang="zh-CN" dirty="0">
                <a:solidFill>
                  <a:srgbClr val="C00000"/>
                </a:solidFill>
                <a:latin typeface="Gill Sans MT" panose="020B0502020104020203" pitchFamily="34" charset="0"/>
              </a:rPr>
              <a:t>729</a:t>
            </a:r>
            <a:r>
              <a:rPr kumimoji="1" lang="zh-CN" altLang="en-US" dirty="0">
                <a:solidFill>
                  <a:srgbClr val="C00000"/>
                </a:solidFill>
                <a:latin typeface="Gill Sans MT" panose="020B0502020104020203" pitchFamily="34" charset="0"/>
              </a:rPr>
              <a:t> 个</a:t>
            </a:r>
            <a:r>
              <a:rPr kumimoji="1" lang="zh-CN" altLang="en-US" dirty="0">
                <a:latin typeface="Gill Sans MT" panose="020B0502020104020203" pitchFamily="34" charset="0"/>
              </a:rPr>
              <a:t>线程</a:t>
            </a:r>
            <a:endParaRPr kumimoji="1" lang="en-US" altLang="zh-CN" dirty="0">
              <a:latin typeface="Gill Sans MT" panose="020B0502020104020203" pitchFamily="34" charset="0"/>
            </a:endParaRPr>
          </a:p>
          <a:p>
            <a:pPr>
              <a:lnSpc>
                <a:spcPct val="200000"/>
              </a:lnSpc>
            </a:pPr>
            <a:r>
              <a:rPr kumimoji="1" lang="zh-CN" altLang="en-US" dirty="0">
                <a:latin typeface="Gill Sans MT" panose="020B0502020104020203" pitchFamily="34" charset="0"/>
              </a:rPr>
              <a:t>程序会受到线程数和内存请求 </a:t>
            </a:r>
            <a:r>
              <a:rPr kumimoji="1" lang="en-US" altLang="zh-CN" dirty="0">
                <a:latin typeface="Gill Sans MT" panose="020B0502020104020203" pitchFamily="34" charset="0"/>
              </a:rPr>
              <a:t>Bound</a:t>
            </a:r>
            <a:endParaRPr kumimoji="1" lang="en-US" dirty="0">
              <a:latin typeface="Gill Sans MT" panose="020B0502020104020203" pitchFamily="34" charset="0"/>
            </a:endParaRPr>
          </a:p>
        </p:txBody>
      </p:sp>
      <p:pic>
        <p:nvPicPr>
          <p:cNvPr id="6" name="图片 5">
            <a:extLst>
              <a:ext uri="{FF2B5EF4-FFF2-40B4-BE49-F238E27FC236}">
                <a16:creationId xmlns:a16="http://schemas.microsoft.com/office/drawing/2014/main" id="{6F6CFDA2-D133-3040-BB4F-327BD03AA6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4" y="2547040"/>
            <a:ext cx="5615586" cy="1881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624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zh-CN" altLang="en-US" sz="9600" dirty="0">
                <a:solidFill>
                  <a:srgbClr val="91D150"/>
                </a:solidFill>
                <a:latin typeface="Futura Medium" panose="020B0602020204020303" pitchFamily="34" charset="-79"/>
                <a:cs typeface="Futura Medium" panose="020B0602020204020303" pitchFamily="34" charset="-79"/>
              </a:rPr>
              <a:t>并行 </a:t>
            </a:r>
            <a:r>
              <a:rPr lang="en-US" altLang="zh-CN" sz="9600" dirty="0">
                <a:solidFill>
                  <a:srgbClr val="91D150"/>
                </a:solidFill>
                <a:latin typeface="Futura Medium" panose="020B0602020204020303" pitchFamily="34" charset="-79"/>
                <a:cs typeface="Futura Medium" panose="020B0602020204020303" pitchFamily="34" charset="-79"/>
              </a:rPr>
              <a:t>Parallelism</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并发 </a:t>
            </a:r>
            <a:r>
              <a:rPr lang="en-US" altLang="zh-CN" sz="9600" dirty="0">
                <a:solidFill>
                  <a:srgbClr val="91D150"/>
                </a:solidFill>
                <a:latin typeface="Futura Medium" panose="020B0602020204020303" pitchFamily="34" charset="-79"/>
                <a:cs typeface="Futura Medium" panose="020B0602020204020303" pitchFamily="34" charset="-79"/>
              </a:rPr>
              <a:t>Concurrency</a:t>
            </a:r>
            <a:endParaRPr lang="zh-CN" altLang="en-US" sz="9600"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92110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硬件架构线程区别</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extLst>
              <p:ext uri="{D42A27DB-BD31-4B8C-83A1-F6EECF244321}">
                <p14:modId xmlns:p14="http://schemas.microsoft.com/office/powerpoint/2010/main" val="1283200557"/>
              </p:ext>
            </p:extLst>
          </p:nvPr>
        </p:nvGraphicFramePr>
        <p:xfrm>
          <a:off x="553765" y="1484784"/>
          <a:ext cx="10963473" cy="4477620"/>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669249">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8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0070C0"/>
                          </a:solidFill>
                          <a:effectLst/>
                          <a:latin typeface="Gill Sans MT" panose="020B0502020104020203" pitchFamily="34" charset="0"/>
                          <a:ea typeface="Microsoft YaHei" panose="020B0503020204020204" pitchFamily="34" charset="-122"/>
                        </a:rPr>
                        <a:t>AMD</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Rome</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7742</a:t>
                      </a:r>
                      <a:endParaRPr lang="zh-CN" altLang="en-US" sz="18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0070C0"/>
                          </a:solidFill>
                          <a:effectLst/>
                          <a:latin typeface="Gill Sans MT" panose="020B0502020104020203" pitchFamily="34" charset="0"/>
                          <a:ea typeface="Microsoft YaHei" panose="020B0503020204020204" pitchFamily="34" charset="-122"/>
                        </a:rPr>
                        <a:t>Intel</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Xeon</a:t>
                      </a:r>
                      <a:r>
                        <a:rPr lang="zh-CN" altLang="en-US" sz="1800" b="1" dirty="0">
                          <a:solidFill>
                            <a:srgbClr val="0070C0"/>
                          </a:solidFill>
                          <a:effectLst/>
                          <a:latin typeface="Gill Sans MT" panose="020B0502020104020203" pitchFamily="34" charset="0"/>
                          <a:ea typeface="Microsoft YaHei" panose="020B0503020204020204" pitchFamily="34" charset="-122"/>
                        </a:rPr>
                        <a:t> </a:t>
                      </a:r>
                      <a:r>
                        <a:rPr lang="en-US" altLang="zh-CN" sz="1800" b="1" dirty="0">
                          <a:solidFill>
                            <a:srgbClr val="0070C0"/>
                          </a:solidFill>
                          <a:effectLst/>
                          <a:latin typeface="Gill Sans MT" panose="020B0502020104020203" pitchFamily="34" charset="0"/>
                          <a:ea typeface="Microsoft YaHei" panose="020B0503020204020204" pitchFamily="34" charset="-122"/>
                        </a:rPr>
                        <a:t>8280</a:t>
                      </a:r>
                      <a:endParaRPr lang="zh-CN" altLang="en-US" sz="18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800" b="1" dirty="0">
                          <a:solidFill>
                            <a:srgbClr val="92D050"/>
                          </a:solidFill>
                          <a:effectLst/>
                          <a:latin typeface="Gill Sans MT" panose="020B0502020104020203" pitchFamily="34" charset="0"/>
                          <a:ea typeface="Microsoft YaHei" panose="020B0503020204020204" pitchFamily="34" charset="-122"/>
                        </a:rPr>
                        <a:t>NVIDIA</a:t>
                      </a:r>
                      <a:r>
                        <a:rPr lang="zh-CN" altLang="en-US" sz="1800" b="1" dirty="0">
                          <a:solidFill>
                            <a:srgbClr val="92D050"/>
                          </a:solidFill>
                          <a:effectLst/>
                          <a:latin typeface="Gill Sans MT" panose="020B0502020104020203" pitchFamily="34" charset="0"/>
                          <a:ea typeface="Microsoft YaHei" panose="020B0503020204020204" pitchFamily="34" charset="-122"/>
                        </a:rPr>
                        <a:t> </a:t>
                      </a:r>
                      <a:r>
                        <a:rPr lang="en-US" altLang="zh-CN" sz="1800" b="1" dirty="0">
                          <a:solidFill>
                            <a:srgbClr val="92D050"/>
                          </a:solidFill>
                          <a:effectLst/>
                          <a:latin typeface="Gill Sans MT" panose="020B0502020104020203" pitchFamily="34" charset="0"/>
                          <a:ea typeface="Microsoft YaHei" panose="020B0503020204020204" pitchFamily="34" charset="-122"/>
                        </a:rPr>
                        <a:t>A100</a:t>
                      </a:r>
                      <a:endParaRPr lang="zh-CN" altLang="en-US" sz="18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Memory</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204</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143</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1555</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DRAM</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122</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89</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404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Peak</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bytes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per</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24,888</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12,727</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628,220</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Memory</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0.064%</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0.13%</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0.0025%</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required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1,556</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729</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39,264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Threads</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available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2048</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896</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221,184</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25556953"/>
                  </a:ext>
                </a:extLst>
              </a:tr>
              <a:tr h="544053">
                <a:tc>
                  <a:txBody>
                    <a:bodyPr/>
                    <a:lstStyle/>
                    <a:p>
                      <a:pPr algn="l"/>
                      <a:r>
                        <a:rPr lang="en-US" altLang="zh-CN" sz="1600" b="0" dirty="0">
                          <a:solidFill>
                            <a:srgbClr val="374154"/>
                          </a:solidFill>
                          <a:effectLst/>
                          <a:latin typeface="Gill Sans MT" panose="020B0502020104020203" pitchFamily="34" charset="0"/>
                          <a:ea typeface="Microsoft YaHei" panose="020B0503020204020204" pitchFamily="34" charset="-122"/>
                        </a:rPr>
                        <a:t>Thread</a:t>
                      </a:r>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Ration</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1.3X</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1.2X</a:t>
                      </a:r>
                      <a:endParaRPr 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600" b="0" dirty="0">
                          <a:solidFill>
                            <a:srgbClr val="374154"/>
                          </a:solidFill>
                          <a:effectLst/>
                          <a:latin typeface="Gill Sans MT" panose="020B0502020104020203" pitchFamily="34" charset="0"/>
                          <a:ea typeface="Microsoft YaHei" panose="020B0503020204020204" pitchFamily="34" charset="-122"/>
                        </a:rPr>
                        <a:t>5.6X</a:t>
                      </a:r>
                      <a:endParaRPr lang="zh-CN" altLang="en-US" sz="16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59415247"/>
                  </a:ext>
                </a:extLst>
              </a:tr>
            </a:tbl>
          </a:graphicData>
        </a:graphic>
      </p:graphicFrame>
    </p:spTree>
    <p:extLst>
      <p:ext uri="{BB962C8B-B14F-4D97-AF65-F5344CB8AC3E}">
        <p14:creationId xmlns:p14="http://schemas.microsoft.com/office/powerpoint/2010/main" val="97813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dirty="0"/>
              <a:t>架构线程工作原理</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943798183"/>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Threads</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required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1,556</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729</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39,264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Threads</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available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896</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221,184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Thread</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Ration</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1.3X</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1.2X</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5.6X</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1138" y="1428067"/>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655635" y="1545791"/>
            <a:ext cx="648072" cy="2485065"/>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8581" y="1412776"/>
            <a:ext cx="2736304" cy="2751095"/>
          </a:xfrm>
          <a:prstGeom prst="rect">
            <a:avLst/>
          </a:prstGeom>
        </p:spPr>
      </p:pic>
    </p:spTree>
    <p:extLst>
      <p:ext uri="{BB962C8B-B14F-4D97-AF65-F5344CB8AC3E}">
        <p14:creationId xmlns:p14="http://schemas.microsoft.com/office/powerpoint/2010/main" val="4247238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Cache</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缓存机制</a:t>
            </a:r>
          </a:p>
        </p:txBody>
      </p:sp>
    </p:spTree>
    <p:extLst>
      <p:ext uri="{BB962C8B-B14F-4D97-AF65-F5344CB8AC3E}">
        <p14:creationId xmlns:p14="http://schemas.microsoft.com/office/powerpoint/2010/main" val="642782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sp>
        <p:nvSpPr>
          <p:cNvPr id="5" name="内容占位符 2">
            <a:extLst>
              <a:ext uri="{FF2B5EF4-FFF2-40B4-BE49-F238E27FC236}">
                <a16:creationId xmlns:a16="http://schemas.microsoft.com/office/drawing/2014/main" id="{ABF45315-C8B9-DC41-A0C4-4C170716E70E}"/>
              </a:ext>
            </a:extLst>
          </p:cNvPr>
          <p:cNvSpPr txBox="1">
            <a:spLocks/>
          </p:cNvSpPr>
          <p:nvPr/>
        </p:nvSpPr>
        <p:spPr>
          <a:xfrm>
            <a:off x="6070436" y="1512463"/>
            <a:ext cx="4824536"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lnSpc>
                <a:spcPct val="100000"/>
              </a:lnSpc>
            </a:pPr>
            <a:r>
              <a:rPr kumimoji="1" lang="en-US" altLang="zh-CN" dirty="0">
                <a:latin typeface="Gill Sans MT" panose="020B0502020104020203" pitchFamily="34" charset="0"/>
              </a:rPr>
              <a:t>108</a:t>
            </a:r>
            <a:r>
              <a:rPr kumimoji="1" lang="zh-CN" altLang="en-US" dirty="0">
                <a:latin typeface="Gill Sans MT" panose="020B0502020104020203" pitchFamily="34" charset="0"/>
              </a:rPr>
              <a:t> </a:t>
            </a:r>
            <a:r>
              <a:rPr kumimoji="1" lang="en-US" altLang="zh-CN" dirty="0">
                <a:latin typeface="Gill Sans MT" panose="020B0502020104020203" pitchFamily="34" charset="0"/>
              </a:rPr>
              <a:t>Streaming</a:t>
            </a:r>
            <a:r>
              <a:rPr kumimoji="1" lang="zh-CN" altLang="en-US" dirty="0">
                <a:latin typeface="Gill Sans MT" panose="020B0502020104020203" pitchFamily="34" charset="0"/>
              </a:rPr>
              <a:t> </a:t>
            </a:r>
            <a:r>
              <a:rPr kumimoji="1" lang="en-US" altLang="zh-CN" dirty="0">
                <a:latin typeface="Gill Sans MT" panose="020B0502020104020203" pitchFamily="34" charset="0"/>
              </a:rPr>
              <a:t>Multiprocessors(SMs)</a:t>
            </a:r>
          </a:p>
        </p:txBody>
      </p:sp>
      <p:sp>
        <p:nvSpPr>
          <p:cNvPr id="6" name="内容占位符 2">
            <a:extLst>
              <a:ext uri="{FF2B5EF4-FFF2-40B4-BE49-F238E27FC236}">
                <a16:creationId xmlns:a16="http://schemas.microsoft.com/office/drawing/2014/main" id="{8E4533CB-765B-0D4C-A11B-7C32B3BA3E73}"/>
              </a:ext>
            </a:extLst>
          </p:cNvPr>
          <p:cNvSpPr txBox="1">
            <a:spLocks/>
          </p:cNvSpPr>
          <p:nvPr/>
        </p:nvSpPr>
        <p:spPr>
          <a:xfrm>
            <a:off x="5394419" y="2001700"/>
            <a:ext cx="6176570" cy="2379373"/>
          </a:xfrm>
          <a:prstGeom prst="rect">
            <a:avLst/>
          </a:prstGeom>
          <a:solidFill>
            <a:srgbClr val="91D150"/>
          </a:solid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spcAft>
                <a:spcPts val="2000"/>
              </a:spcAft>
            </a:pPr>
            <a:r>
              <a:rPr kumimoji="1" lang="en-US" altLang="zh-CN" dirty="0">
                <a:solidFill>
                  <a:schemeClr val="bg1"/>
                </a:solidFill>
                <a:latin typeface="Gill Sans MT" panose="020B0502020104020203" pitchFamily="34" charset="0"/>
              </a:rPr>
              <a:t>256kB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Register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File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per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SM(27MB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Total)</a:t>
            </a:r>
          </a:p>
          <a:p>
            <a:pPr>
              <a:spcAft>
                <a:spcPts val="2000"/>
              </a:spcAft>
            </a:pPr>
            <a:r>
              <a:rPr kumimoji="1" lang="en-US" altLang="zh-CN" dirty="0">
                <a:solidFill>
                  <a:schemeClr val="bg1"/>
                </a:solidFill>
                <a:latin typeface="Gill Sans MT" panose="020B0502020104020203" pitchFamily="34" charset="0"/>
              </a:rPr>
              <a:t>192kB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L1</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Cache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&amp;</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Shared</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Mem</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Per</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SM(20MB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Total)</a:t>
            </a:r>
          </a:p>
          <a:p>
            <a:pPr>
              <a:spcAft>
                <a:spcPts val="2000"/>
              </a:spcAft>
            </a:pPr>
            <a:r>
              <a:rPr kumimoji="1" lang="en-US" altLang="zh-CN" dirty="0">
                <a:solidFill>
                  <a:schemeClr val="bg1"/>
                </a:solidFill>
                <a:latin typeface="Gill Sans MT" panose="020B0502020104020203" pitchFamily="34" charset="0"/>
              </a:rPr>
              <a:t>40MB</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L2</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Cache</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Shared</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across</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all</a:t>
            </a:r>
            <a:r>
              <a:rPr kumimoji="1" lang="zh-CN" altLang="en-US" dirty="0">
                <a:solidFill>
                  <a:schemeClr val="bg1"/>
                </a:solidFill>
                <a:latin typeface="Gill Sans MT" panose="020B0502020104020203" pitchFamily="34" charset="0"/>
              </a:rPr>
              <a:t> </a:t>
            </a:r>
            <a:r>
              <a:rPr kumimoji="1" lang="en-US" altLang="zh-CN" dirty="0">
                <a:solidFill>
                  <a:schemeClr val="bg1"/>
                </a:solidFill>
                <a:latin typeface="Gill Sans MT" panose="020B0502020104020203" pitchFamily="34" charset="0"/>
              </a:rPr>
              <a:t>SMs</a:t>
            </a:r>
          </a:p>
        </p:txBody>
      </p:sp>
      <p:sp>
        <p:nvSpPr>
          <p:cNvPr id="2" name="矩形 1">
            <a:extLst>
              <a:ext uri="{FF2B5EF4-FFF2-40B4-BE49-F238E27FC236}">
                <a16:creationId xmlns:a16="http://schemas.microsoft.com/office/drawing/2014/main" id="{A711BB51-8E44-654D-8E87-FEE39C4871DF}"/>
              </a:ext>
            </a:extLst>
          </p:cNvPr>
          <p:cNvSpPr/>
          <p:nvPr/>
        </p:nvSpPr>
        <p:spPr>
          <a:xfrm>
            <a:off x="7648181" y="4725144"/>
            <a:ext cx="1669047" cy="400110"/>
          </a:xfrm>
          <a:prstGeom prst="rect">
            <a:avLst/>
          </a:prstGeom>
        </p:spPr>
        <p:txBody>
          <a:bodyPr wrap="none">
            <a:spAutoFit/>
          </a:bodyPr>
          <a:lstStyle/>
          <a:p>
            <a:r>
              <a:rPr kumimoji="1" lang="en-US" altLang="zh-CN" sz="2000" b="1" dirty="0">
                <a:solidFill>
                  <a:srgbClr val="374154"/>
                </a:solidFill>
                <a:latin typeface="+mj-ea"/>
                <a:ea typeface="+mj-ea"/>
              </a:rPr>
              <a:t>Caches</a:t>
            </a:r>
            <a:r>
              <a:rPr kumimoji="1" lang="zh-CN" altLang="en-US" sz="2000" b="1" dirty="0">
                <a:solidFill>
                  <a:srgbClr val="374154"/>
                </a:solidFill>
                <a:latin typeface="+mj-ea"/>
                <a:ea typeface="+mj-ea"/>
              </a:rPr>
              <a:t> 缓存</a:t>
            </a:r>
            <a:endParaRPr lang="zh-CN" altLang="en-US" sz="2000" b="1" dirty="0">
              <a:solidFill>
                <a:srgbClr val="374154"/>
              </a:solidFill>
              <a:latin typeface="+mj-ea"/>
              <a:ea typeface="+mj-ea"/>
            </a:endParaRPr>
          </a:p>
        </p:txBody>
      </p:sp>
      <p:sp>
        <p:nvSpPr>
          <p:cNvPr id="7" name="矩形 6">
            <a:extLst>
              <a:ext uri="{FF2B5EF4-FFF2-40B4-BE49-F238E27FC236}">
                <a16:creationId xmlns:a16="http://schemas.microsoft.com/office/drawing/2014/main" id="{AAAB7F7E-C2DD-2648-949B-9AE1F8E9FD9E}"/>
              </a:ext>
            </a:extLst>
          </p:cNvPr>
          <p:cNvSpPr/>
          <p:nvPr/>
        </p:nvSpPr>
        <p:spPr>
          <a:xfrm>
            <a:off x="6585582" y="5405154"/>
            <a:ext cx="3794244" cy="400110"/>
          </a:xfrm>
          <a:prstGeom prst="rect">
            <a:avLst/>
          </a:prstGeom>
        </p:spPr>
        <p:txBody>
          <a:bodyPr wrap="none">
            <a:spAutoFit/>
          </a:bodyPr>
          <a:lstStyle/>
          <a:p>
            <a:pPr marL="342900" indent="-342900" algn="ctr">
              <a:buClr>
                <a:srgbClr val="6FC4F7"/>
              </a:buClr>
              <a:buFont typeface="Arial" panose="020B0604020202020204" pitchFamily="34" charset="0"/>
              <a:buChar char="•"/>
            </a:pPr>
            <a:r>
              <a:rPr kumimoji="1" lang="en-US" altLang="zh-CN" sz="2000" dirty="0">
                <a:solidFill>
                  <a:srgbClr val="374154"/>
                </a:solidFill>
                <a:latin typeface="Gill Sans MT" panose="020B0502020104020203" pitchFamily="34" charset="0"/>
                <a:ea typeface="+mj-ea"/>
              </a:rPr>
              <a:t>80GB</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High</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Bandwidth</a:t>
            </a:r>
            <a:r>
              <a:rPr kumimoji="1" lang="zh-CN" altLang="en-US" sz="2000" dirty="0">
                <a:solidFill>
                  <a:srgbClr val="374154"/>
                </a:solidFill>
                <a:latin typeface="Gill Sans MT" panose="020B0502020104020203" pitchFamily="34" charset="0"/>
                <a:ea typeface="+mj-ea"/>
              </a:rPr>
              <a:t> </a:t>
            </a:r>
            <a:r>
              <a:rPr kumimoji="1" lang="en-US" altLang="zh-CN" sz="2000" dirty="0">
                <a:solidFill>
                  <a:srgbClr val="374154"/>
                </a:solidFill>
                <a:latin typeface="Gill Sans MT" panose="020B0502020104020203" pitchFamily="34" charset="0"/>
                <a:ea typeface="+mj-ea"/>
              </a:rPr>
              <a:t>Memory</a:t>
            </a:r>
            <a:endParaRPr lang="zh-CN" altLang="en-US" sz="2000" dirty="0">
              <a:solidFill>
                <a:srgbClr val="374154"/>
              </a:solidFill>
              <a:latin typeface="Gill Sans MT" panose="020B0502020104020203" pitchFamily="34" charset="0"/>
              <a:ea typeface="+mj-ea"/>
            </a:endParaRPr>
          </a:p>
        </p:txBody>
      </p:sp>
      <p:pic>
        <p:nvPicPr>
          <p:cNvPr id="9" name="图片 8">
            <a:extLst>
              <a:ext uri="{FF2B5EF4-FFF2-40B4-BE49-F238E27FC236}">
                <a16:creationId xmlns:a16="http://schemas.microsoft.com/office/drawing/2014/main" id="{A7D38147-A7AF-C542-9771-1E56B4A5BB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67557" y="1412776"/>
            <a:ext cx="4162672" cy="4820334"/>
          </a:xfrm>
          <a:prstGeom prst="rect">
            <a:avLst/>
          </a:prstGeom>
        </p:spPr>
      </p:pic>
      <p:sp>
        <p:nvSpPr>
          <p:cNvPr id="10" name="右大括号 9">
            <a:extLst>
              <a:ext uri="{FF2B5EF4-FFF2-40B4-BE49-F238E27FC236}">
                <a16:creationId xmlns:a16="http://schemas.microsoft.com/office/drawing/2014/main" id="{31923BE3-F654-3D46-A5FE-331DF15A789F}"/>
              </a:ext>
            </a:extLst>
          </p:cNvPr>
          <p:cNvSpPr/>
          <p:nvPr/>
        </p:nvSpPr>
        <p:spPr bwMode="auto">
          <a:xfrm rot="5400000">
            <a:off x="8376179" y="1474446"/>
            <a:ext cx="180811" cy="6176569"/>
          </a:xfrm>
          <a:prstGeom prst="rightBrace">
            <a:avLst/>
          </a:prstGeom>
          <a:noFill/>
          <a:ln w="38100" cap="flat" cmpd="sng" algn="ctr">
            <a:solidFill>
              <a:srgbClr val="91D1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11399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pic>
        <p:nvPicPr>
          <p:cNvPr id="5" name="图片 4">
            <a:extLst>
              <a:ext uri="{FF2B5EF4-FFF2-40B4-BE49-F238E27FC236}">
                <a16:creationId xmlns:a16="http://schemas.microsoft.com/office/drawing/2014/main" id="{A5681BA3-B603-FC46-B649-CEBF5549B2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07717" y="1445199"/>
            <a:ext cx="4162672" cy="4820334"/>
          </a:xfrm>
          <a:prstGeom prst="rect">
            <a:avLst/>
          </a:prstGeom>
        </p:spPr>
      </p:pic>
      <p:sp>
        <p:nvSpPr>
          <p:cNvPr id="6" name="内容占位符 2">
            <a:extLst>
              <a:ext uri="{FF2B5EF4-FFF2-40B4-BE49-F238E27FC236}">
                <a16:creationId xmlns:a16="http://schemas.microsoft.com/office/drawing/2014/main" id="{8BBC4889-BCD8-3140-867F-3DEBEE3DB839}"/>
              </a:ext>
            </a:extLst>
          </p:cNvPr>
          <p:cNvSpPr txBox="1">
            <a:spLocks/>
          </p:cNvSpPr>
          <p:nvPr/>
        </p:nvSpPr>
        <p:spPr>
          <a:xfrm>
            <a:off x="337741" y="1428326"/>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7" name="内容占位符 2">
            <a:extLst>
              <a:ext uri="{FF2B5EF4-FFF2-40B4-BE49-F238E27FC236}">
                <a16:creationId xmlns:a16="http://schemas.microsoft.com/office/drawing/2014/main" id="{CA2170B2-75F3-3B47-81E0-61EFADCB6A01}"/>
              </a:ext>
            </a:extLst>
          </p:cNvPr>
          <p:cNvSpPr txBox="1">
            <a:spLocks/>
          </p:cNvSpPr>
          <p:nvPr/>
        </p:nvSpPr>
        <p:spPr>
          <a:xfrm>
            <a:off x="337741"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8" name="内容占位符 2">
            <a:extLst>
              <a:ext uri="{FF2B5EF4-FFF2-40B4-BE49-F238E27FC236}">
                <a16:creationId xmlns:a16="http://schemas.microsoft.com/office/drawing/2014/main" id="{E12F651E-FCA3-DF46-ACB5-07A5E7F6BA26}"/>
              </a:ext>
            </a:extLst>
          </p:cNvPr>
          <p:cNvSpPr txBox="1">
            <a:spLocks/>
          </p:cNvSpPr>
          <p:nvPr/>
        </p:nvSpPr>
        <p:spPr>
          <a:xfrm>
            <a:off x="337741"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9" name="内容占位符 2">
            <a:extLst>
              <a:ext uri="{FF2B5EF4-FFF2-40B4-BE49-F238E27FC236}">
                <a16:creationId xmlns:a16="http://schemas.microsoft.com/office/drawing/2014/main" id="{99D4047E-AA0A-B34E-AE53-B19BC78A6880}"/>
              </a:ext>
            </a:extLst>
          </p:cNvPr>
          <p:cNvSpPr txBox="1">
            <a:spLocks/>
          </p:cNvSpPr>
          <p:nvPr/>
        </p:nvSpPr>
        <p:spPr>
          <a:xfrm>
            <a:off x="337741"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0" name="内容占位符 2">
            <a:extLst>
              <a:ext uri="{FF2B5EF4-FFF2-40B4-BE49-F238E27FC236}">
                <a16:creationId xmlns:a16="http://schemas.microsoft.com/office/drawing/2014/main" id="{2E425851-5FF2-7543-BDFC-03F13BEDD305}"/>
              </a:ext>
            </a:extLst>
          </p:cNvPr>
          <p:cNvSpPr txBox="1">
            <a:spLocks/>
          </p:cNvSpPr>
          <p:nvPr/>
        </p:nvSpPr>
        <p:spPr>
          <a:xfrm>
            <a:off x="985813" y="1412776"/>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1" name="内容占位符 2">
            <a:extLst>
              <a:ext uri="{FF2B5EF4-FFF2-40B4-BE49-F238E27FC236}">
                <a16:creationId xmlns:a16="http://schemas.microsoft.com/office/drawing/2014/main" id="{79658F12-A709-1C47-B539-A7A7FE649880}"/>
              </a:ext>
            </a:extLst>
          </p:cNvPr>
          <p:cNvSpPr txBox="1">
            <a:spLocks/>
          </p:cNvSpPr>
          <p:nvPr/>
        </p:nvSpPr>
        <p:spPr>
          <a:xfrm>
            <a:off x="985813"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2" name="内容占位符 2">
            <a:extLst>
              <a:ext uri="{FF2B5EF4-FFF2-40B4-BE49-F238E27FC236}">
                <a16:creationId xmlns:a16="http://schemas.microsoft.com/office/drawing/2014/main" id="{123E36A0-50E3-3A4D-A15C-0AEDB443AC33}"/>
              </a:ext>
            </a:extLst>
          </p:cNvPr>
          <p:cNvSpPr txBox="1">
            <a:spLocks/>
          </p:cNvSpPr>
          <p:nvPr/>
        </p:nvSpPr>
        <p:spPr>
          <a:xfrm>
            <a:off x="985813"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3" name="内容占位符 2">
            <a:extLst>
              <a:ext uri="{FF2B5EF4-FFF2-40B4-BE49-F238E27FC236}">
                <a16:creationId xmlns:a16="http://schemas.microsoft.com/office/drawing/2014/main" id="{3C348E18-E2DC-6C4A-9C62-E0FEF026EA2A}"/>
              </a:ext>
            </a:extLst>
          </p:cNvPr>
          <p:cNvSpPr txBox="1">
            <a:spLocks/>
          </p:cNvSpPr>
          <p:nvPr/>
        </p:nvSpPr>
        <p:spPr>
          <a:xfrm>
            <a:off x="985813"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pic>
        <p:nvPicPr>
          <p:cNvPr id="14" name="图片 13">
            <a:extLst>
              <a:ext uri="{FF2B5EF4-FFF2-40B4-BE49-F238E27FC236}">
                <a16:creationId xmlns:a16="http://schemas.microsoft.com/office/drawing/2014/main" id="{183272BD-E0A1-C34E-AFD5-78CA619447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95343" y="2592983"/>
            <a:ext cx="2559622" cy="2720513"/>
          </a:xfrm>
          <a:prstGeom prst="rect">
            <a:avLst/>
          </a:prstGeom>
        </p:spPr>
      </p:pic>
      <p:sp>
        <p:nvSpPr>
          <p:cNvPr id="15" name="内容占位符 2">
            <a:extLst>
              <a:ext uri="{FF2B5EF4-FFF2-40B4-BE49-F238E27FC236}">
                <a16:creationId xmlns:a16="http://schemas.microsoft.com/office/drawing/2014/main" id="{280040B0-0612-A443-AFC6-F89A74743525}"/>
              </a:ext>
            </a:extLst>
          </p:cNvPr>
          <p:cNvSpPr txBox="1">
            <a:spLocks/>
          </p:cNvSpPr>
          <p:nvPr/>
        </p:nvSpPr>
        <p:spPr>
          <a:xfrm>
            <a:off x="6688480" y="2617008"/>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16" name="内容占位符 2">
            <a:extLst>
              <a:ext uri="{FF2B5EF4-FFF2-40B4-BE49-F238E27FC236}">
                <a16:creationId xmlns:a16="http://schemas.microsoft.com/office/drawing/2014/main" id="{DF2E12C8-A783-C048-820B-6F92DC0B66C5}"/>
              </a:ext>
            </a:extLst>
          </p:cNvPr>
          <p:cNvSpPr txBox="1">
            <a:spLocks/>
          </p:cNvSpPr>
          <p:nvPr/>
        </p:nvSpPr>
        <p:spPr>
          <a:xfrm>
            <a:off x="7334294" y="261700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7" name="内容占位符 2">
            <a:extLst>
              <a:ext uri="{FF2B5EF4-FFF2-40B4-BE49-F238E27FC236}">
                <a16:creationId xmlns:a16="http://schemas.microsoft.com/office/drawing/2014/main" id="{50D84D05-39F8-DB43-86E7-BBB83C1E8DCB}"/>
              </a:ext>
            </a:extLst>
          </p:cNvPr>
          <p:cNvSpPr txBox="1">
            <a:spLocks/>
          </p:cNvSpPr>
          <p:nvPr/>
        </p:nvSpPr>
        <p:spPr>
          <a:xfrm>
            <a:off x="6846738" y="2204864"/>
            <a:ext cx="1267867"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Off-Chip</a:t>
            </a:r>
          </a:p>
        </p:txBody>
      </p:sp>
      <p:sp>
        <p:nvSpPr>
          <p:cNvPr id="18" name="内容占位符 2">
            <a:extLst>
              <a:ext uri="{FF2B5EF4-FFF2-40B4-BE49-F238E27FC236}">
                <a16:creationId xmlns:a16="http://schemas.microsoft.com/office/drawing/2014/main" id="{2F0992A4-A919-4642-9508-5A44D160F93C}"/>
              </a:ext>
            </a:extLst>
          </p:cNvPr>
          <p:cNvSpPr txBox="1">
            <a:spLocks/>
          </p:cNvSpPr>
          <p:nvPr/>
        </p:nvSpPr>
        <p:spPr>
          <a:xfrm>
            <a:off x="6674445" y="3092845"/>
            <a:ext cx="74815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0.02x</a:t>
            </a:r>
          </a:p>
        </p:txBody>
      </p:sp>
      <p:sp>
        <p:nvSpPr>
          <p:cNvPr id="19" name="内容占位符 2">
            <a:extLst>
              <a:ext uri="{FF2B5EF4-FFF2-40B4-BE49-F238E27FC236}">
                <a16:creationId xmlns:a16="http://schemas.microsoft.com/office/drawing/2014/main" id="{178544EC-CF3B-9E4E-B904-B0D150CB9C93}"/>
              </a:ext>
            </a:extLst>
          </p:cNvPr>
          <p:cNvSpPr txBox="1">
            <a:spLocks/>
          </p:cNvSpPr>
          <p:nvPr/>
        </p:nvSpPr>
        <p:spPr>
          <a:xfrm>
            <a:off x="7334294" y="3092844"/>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25x</a:t>
            </a:r>
          </a:p>
        </p:txBody>
      </p:sp>
      <p:sp>
        <p:nvSpPr>
          <p:cNvPr id="20" name="左右箭头 19">
            <a:extLst>
              <a:ext uri="{FF2B5EF4-FFF2-40B4-BE49-F238E27FC236}">
                <a16:creationId xmlns:a16="http://schemas.microsoft.com/office/drawing/2014/main" id="{60AE7429-ADEB-BD4F-AC04-021B946F4676}"/>
              </a:ext>
            </a:extLst>
          </p:cNvPr>
          <p:cNvSpPr/>
          <p:nvPr/>
        </p:nvSpPr>
        <p:spPr bwMode="auto">
          <a:xfrm>
            <a:off x="6314405" y="3531867"/>
            <a:ext cx="2304256" cy="966152"/>
          </a:xfrm>
          <a:prstGeom prst="lef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1" name="内容占位符 2">
            <a:extLst>
              <a:ext uri="{FF2B5EF4-FFF2-40B4-BE49-F238E27FC236}">
                <a16:creationId xmlns:a16="http://schemas.microsoft.com/office/drawing/2014/main" id="{F437549C-94EE-244F-A4F9-0E58CBD8721E}"/>
              </a:ext>
            </a:extLst>
          </p:cNvPr>
          <p:cNvSpPr txBox="1">
            <a:spLocks/>
          </p:cNvSpPr>
          <p:nvPr/>
        </p:nvSpPr>
        <p:spPr>
          <a:xfrm>
            <a:off x="6846738" y="3812759"/>
            <a:ext cx="1267867"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b="1" dirty="0">
                <a:latin typeface="Gill Sans MT" panose="020B0502020104020203" pitchFamily="34" charset="0"/>
              </a:rPr>
              <a:t>PCIe</a:t>
            </a:r>
          </a:p>
        </p:txBody>
      </p:sp>
    </p:spTree>
    <p:extLst>
      <p:ext uri="{BB962C8B-B14F-4D97-AF65-F5344CB8AC3E}">
        <p14:creationId xmlns:p14="http://schemas.microsoft.com/office/powerpoint/2010/main" val="381216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graphicFrame>
        <p:nvGraphicFramePr>
          <p:cNvPr id="5" name="表格 4">
            <a:extLst>
              <a:ext uri="{FF2B5EF4-FFF2-40B4-BE49-F238E27FC236}">
                <a16:creationId xmlns:a16="http://schemas.microsoft.com/office/drawing/2014/main" id="{4C1ABAE6-E5E9-3444-A0F9-E492AD8BC016}"/>
              </a:ext>
            </a:extLst>
          </p:cNvPr>
          <p:cNvGraphicFramePr>
            <a:graphicFrameLocks noGrp="1"/>
          </p:cNvGraphicFramePr>
          <p:nvPr>
            <p:extLst>
              <p:ext uri="{D42A27DB-BD31-4B8C-83A1-F6EECF244321}">
                <p14:modId xmlns:p14="http://schemas.microsoft.com/office/powerpoint/2010/main" val="3328647987"/>
              </p:ext>
            </p:extLst>
          </p:nvPr>
        </p:nvGraphicFramePr>
        <p:xfrm>
          <a:off x="6962477" y="1916833"/>
          <a:ext cx="4464495" cy="4104454"/>
        </p:xfrm>
        <a:graphic>
          <a:graphicData uri="http://schemas.openxmlformats.org/drawingml/2006/table">
            <a:tbl>
              <a:tblPr/>
              <a:tblGrid>
                <a:gridCol w="1488165">
                  <a:extLst>
                    <a:ext uri="{9D8B030D-6E8A-4147-A177-3AD203B41FA5}">
                      <a16:colId xmlns:a16="http://schemas.microsoft.com/office/drawing/2014/main" val="1189140174"/>
                    </a:ext>
                  </a:extLst>
                </a:gridCol>
                <a:gridCol w="1488165">
                  <a:extLst>
                    <a:ext uri="{9D8B030D-6E8A-4147-A177-3AD203B41FA5}">
                      <a16:colId xmlns:a16="http://schemas.microsoft.com/office/drawing/2014/main" val="2417993837"/>
                    </a:ext>
                  </a:extLst>
                </a:gridCol>
                <a:gridCol w="1488165">
                  <a:extLst>
                    <a:ext uri="{9D8B030D-6E8A-4147-A177-3AD203B41FA5}">
                      <a16:colId xmlns:a16="http://schemas.microsoft.com/office/drawing/2014/main" val="590979823"/>
                    </a:ext>
                  </a:extLst>
                </a:gridCol>
              </a:tblGrid>
              <a:tr h="1121724">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6">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pic>
        <p:nvPicPr>
          <p:cNvPr id="6" name="图片 5">
            <a:extLst>
              <a:ext uri="{FF2B5EF4-FFF2-40B4-BE49-F238E27FC236}">
                <a16:creationId xmlns:a16="http://schemas.microsoft.com/office/drawing/2014/main" id="{45E8542D-63BA-0341-8645-9B27C95BE7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8F41D9D8-A3F8-EC40-832C-A38CB4C59316}"/>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D5B3B017-0F8D-F74A-BA62-08057720740D}"/>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6ED47FFD-4B95-0241-A471-817018F3A5A3}"/>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3E3B3724-01D5-1143-A35F-4367E2076585}"/>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6E880265-7B72-2C44-9C3D-98F0011EE217}"/>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2C9F40F3-EA3C-F24E-9BAD-AA71EA20214D}"/>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DEF01A77-6FE4-754B-959B-3A5B37250289}"/>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BBD717F5-0F8F-D942-B63E-F50CD36976BA}"/>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spTree>
    <p:extLst>
      <p:ext uri="{BB962C8B-B14F-4D97-AF65-F5344CB8AC3E}">
        <p14:creationId xmlns:p14="http://schemas.microsoft.com/office/powerpoint/2010/main" val="408513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缓存机制</a:t>
            </a:r>
          </a:p>
        </p:txBody>
      </p:sp>
      <p:graphicFrame>
        <p:nvGraphicFramePr>
          <p:cNvPr id="5" name="表格 4">
            <a:extLst>
              <a:ext uri="{FF2B5EF4-FFF2-40B4-BE49-F238E27FC236}">
                <a16:creationId xmlns:a16="http://schemas.microsoft.com/office/drawing/2014/main" id="{6825EEB3-EBDB-DD41-9D47-D33020A3AF66}"/>
              </a:ext>
            </a:extLst>
          </p:cNvPr>
          <p:cNvGraphicFramePr>
            <a:graphicFrameLocks noGrp="1"/>
          </p:cNvGraphicFramePr>
          <p:nvPr>
            <p:extLst>
              <p:ext uri="{D42A27DB-BD31-4B8C-83A1-F6EECF244321}">
                <p14:modId xmlns:p14="http://schemas.microsoft.com/office/powerpoint/2010/main" val="1208486878"/>
              </p:ext>
            </p:extLst>
          </p:nvPr>
        </p:nvGraphicFramePr>
        <p:xfrm>
          <a:off x="6962477" y="1916832"/>
          <a:ext cx="4464495" cy="4104451"/>
        </p:xfrm>
        <a:graphic>
          <a:graphicData uri="http://schemas.openxmlformats.org/drawingml/2006/table">
            <a:tbl>
              <a:tblPr/>
              <a:tblGrid>
                <a:gridCol w="1488165">
                  <a:extLst>
                    <a:ext uri="{9D8B030D-6E8A-4147-A177-3AD203B41FA5}">
                      <a16:colId xmlns:a16="http://schemas.microsoft.com/office/drawing/2014/main" val="1189140174"/>
                    </a:ext>
                  </a:extLst>
                </a:gridCol>
                <a:gridCol w="1488165">
                  <a:extLst>
                    <a:ext uri="{9D8B030D-6E8A-4147-A177-3AD203B41FA5}">
                      <a16:colId xmlns:a16="http://schemas.microsoft.com/office/drawing/2014/main" val="2417993837"/>
                    </a:ext>
                  </a:extLst>
                </a:gridCol>
                <a:gridCol w="1488165">
                  <a:extLst>
                    <a:ext uri="{9D8B030D-6E8A-4147-A177-3AD203B41FA5}">
                      <a16:colId xmlns:a16="http://schemas.microsoft.com/office/drawing/2014/main" val="590979823"/>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Latency</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(ns)</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Threads</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Required</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27</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32,738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37,500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39,264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700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13,125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1470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2297</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pic>
        <p:nvPicPr>
          <p:cNvPr id="6" name="图片 5">
            <a:extLst>
              <a:ext uri="{FF2B5EF4-FFF2-40B4-BE49-F238E27FC236}">
                <a16:creationId xmlns:a16="http://schemas.microsoft.com/office/drawing/2014/main" id="{72120EAB-4643-0A4C-97C5-2249F7E56A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BE9A3CA4-A9CD-2745-B8A7-489861474C43}"/>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950E8FA4-8DE1-3541-A574-1B81B62910C8}"/>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1E193305-F79D-F542-8BA7-C2BC60879DF5}"/>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B0C42A1C-9AC7-3149-B027-FCD245616EE4}"/>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5ABD87D-8329-C74C-AFB2-89A1606A4FF7}"/>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92DC4DF3-89E9-A546-8373-B9AF85BAE06C}"/>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BFEE78A9-7F83-A14C-9227-D56022DE9F83}"/>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F646D7C6-69D8-0447-847B-DB7BD236AA1B}"/>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spTree>
    <p:extLst>
      <p:ext uri="{BB962C8B-B14F-4D97-AF65-F5344CB8AC3E}">
        <p14:creationId xmlns:p14="http://schemas.microsoft.com/office/powerpoint/2010/main" val="254574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 </a:t>
            </a:r>
            <a:r>
              <a:rPr lang="en-US" altLang="zh-CN" sz="9600" dirty="0">
                <a:solidFill>
                  <a:srgbClr val="91D150"/>
                </a:solidFill>
                <a:latin typeface="Futura Medium" panose="020B0602020204020303" pitchFamily="34" charset="-79"/>
                <a:cs typeface="Futura Medium" panose="020B0602020204020303" pitchFamily="34" charset="-79"/>
              </a:rPr>
              <a:t>Thread</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线程原理</a:t>
            </a:r>
          </a:p>
        </p:txBody>
      </p:sp>
    </p:spTree>
    <p:extLst>
      <p:ext uri="{BB962C8B-B14F-4D97-AF65-F5344CB8AC3E}">
        <p14:creationId xmlns:p14="http://schemas.microsoft.com/office/powerpoint/2010/main" val="74368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5181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a:t>
            </a:r>
            <a:r>
              <a:rPr lang="en-US" altLang="zh-CN" dirty="0"/>
              <a:t>SMs</a:t>
            </a:r>
            <a:r>
              <a:rPr lang="zh-CN" altLang="en-US" dirty="0"/>
              <a:t> 线程超配</a:t>
            </a:r>
          </a:p>
        </p:txBody>
      </p:sp>
      <p:grpSp>
        <p:nvGrpSpPr>
          <p:cNvPr id="2" name="组合 1">
            <a:extLst>
              <a:ext uri="{FF2B5EF4-FFF2-40B4-BE49-F238E27FC236}">
                <a16:creationId xmlns:a16="http://schemas.microsoft.com/office/drawing/2014/main" id="{40115A91-7B5D-2049-A975-3C13B17F1455}"/>
              </a:ext>
            </a:extLst>
          </p:cNvPr>
          <p:cNvGrpSpPr/>
          <p:nvPr/>
        </p:nvGrpSpPr>
        <p:grpSpPr>
          <a:xfrm>
            <a:off x="4802237" y="1268760"/>
            <a:ext cx="7054647" cy="4838700"/>
            <a:chOff x="4010149" y="1268760"/>
            <a:chExt cx="7054647" cy="4838700"/>
          </a:xfrm>
        </p:grpSpPr>
        <p:pic>
          <p:nvPicPr>
            <p:cNvPr id="3" name="图片 2">
              <a:extLst>
                <a:ext uri="{FF2B5EF4-FFF2-40B4-BE49-F238E27FC236}">
                  <a16:creationId xmlns:a16="http://schemas.microsoft.com/office/drawing/2014/main" id="{70CD2219-1932-1148-B8AA-3B4DA8331E9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7" name="内容占位符 2">
              <a:extLst>
                <a:ext uri="{FF2B5EF4-FFF2-40B4-BE49-F238E27FC236}">
                  <a16:creationId xmlns:a16="http://schemas.microsoft.com/office/drawing/2014/main" id="{CDF18337-7DAA-1640-8D88-114A2216DE63}"/>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8" name="内容占位符 2">
              <a:extLst>
                <a:ext uri="{FF2B5EF4-FFF2-40B4-BE49-F238E27FC236}">
                  <a16:creationId xmlns:a16="http://schemas.microsoft.com/office/drawing/2014/main" id="{C67C02A2-6053-A248-A9A8-F2EC62A4D8AA}"/>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9" name="内容占位符 2">
              <a:extLst>
                <a:ext uri="{FF2B5EF4-FFF2-40B4-BE49-F238E27FC236}">
                  <a16:creationId xmlns:a16="http://schemas.microsoft.com/office/drawing/2014/main" id="{151CCAF3-8D5B-2A46-B3EA-19046E048BB4}"/>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0" name="内容占位符 2">
              <a:extLst>
                <a:ext uri="{FF2B5EF4-FFF2-40B4-BE49-F238E27FC236}">
                  <a16:creationId xmlns:a16="http://schemas.microsoft.com/office/drawing/2014/main" id="{C2342866-9A2C-E949-B178-0732EC0A41B5}"/>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graphicFrame>
        <p:nvGraphicFramePr>
          <p:cNvPr id="12" name="表格 11">
            <a:extLst>
              <a:ext uri="{FF2B5EF4-FFF2-40B4-BE49-F238E27FC236}">
                <a16:creationId xmlns:a16="http://schemas.microsoft.com/office/drawing/2014/main" id="{7E6CC297-7682-EB4D-9445-19BFD2C8D3EA}"/>
              </a:ext>
            </a:extLst>
          </p:cNvPr>
          <p:cNvGraphicFramePr>
            <a:graphicFrameLocks noGrp="1"/>
          </p:cNvGraphicFramePr>
          <p:nvPr>
            <p:extLst>
              <p:ext uri="{D42A27DB-BD31-4B8C-83A1-F6EECF244321}">
                <p14:modId xmlns:p14="http://schemas.microsoft.com/office/powerpoint/2010/main" val="4163599892"/>
              </p:ext>
            </p:extLst>
          </p:nvPr>
        </p:nvGraphicFramePr>
        <p:xfrm>
          <a:off x="622905" y="1901588"/>
          <a:ext cx="3742278" cy="3988810"/>
        </p:xfrm>
        <a:graphic>
          <a:graphicData uri="http://schemas.openxmlformats.org/drawingml/2006/table">
            <a:tbl>
              <a:tblPr/>
              <a:tblGrid>
                <a:gridCol w="1464162">
                  <a:extLst>
                    <a:ext uri="{9D8B030D-6E8A-4147-A177-3AD203B41FA5}">
                      <a16:colId xmlns:a16="http://schemas.microsoft.com/office/drawing/2014/main" val="1189140174"/>
                    </a:ext>
                  </a:extLst>
                </a:gridCol>
                <a:gridCol w="1139058">
                  <a:extLst>
                    <a:ext uri="{9D8B030D-6E8A-4147-A177-3AD203B41FA5}">
                      <a16:colId xmlns:a16="http://schemas.microsoft.com/office/drawing/2014/main" val="2417993837"/>
                    </a:ext>
                  </a:extLst>
                </a:gridCol>
                <a:gridCol w="1139058">
                  <a:extLst>
                    <a:ext uri="{9D8B030D-6E8A-4147-A177-3AD203B41FA5}">
                      <a16:colId xmlns:a16="http://schemas.microsoft.com/office/drawing/2014/main" val="590979823"/>
                    </a:ext>
                  </a:extLst>
                </a:gridCol>
              </a:tblGrid>
              <a:tr h="576064">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Pre</a:t>
                      </a:r>
                      <a:r>
                        <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rPr>
                        <a:t> </a:t>
                      </a: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SM</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Total</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221,184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Total</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6,912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Active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Waiting</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Warps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6,480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Active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128</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13,824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r h="568791">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Waiting</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Threads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1,920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207,360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574798140"/>
                  </a:ext>
                </a:extLst>
              </a:tr>
            </a:tbl>
          </a:graphicData>
        </a:graphic>
      </p:graphicFrame>
    </p:spTree>
    <p:extLst>
      <p:ext uri="{BB962C8B-B14F-4D97-AF65-F5344CB8AC3E}">
        <p14:creationId xmlns:p14="http://schemas.microsoft.com/office/powerpoint/2010/main" val="14592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883682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480462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602796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725130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8474645"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右箭头 14">
            <a:extLst>
              <a:ext uri="{FF2B5EF4-FFF2-40B4-BE49-F238E27FC236}">
                <a16:creationId xmlns:a16="http://schemas.microsoft.com/office/drawing/2014/main" id="{66C5031F-38AF-044D-8944-819049119E73}"/>
              </a:ext>
            </a:extLst>
          </p:cNvPr>
          <p:cNvSpPr/>
          <p:nvPr/>
        </p:nvSpPr>
        <p:spPr bwMode="auto">
          <a:xfrm>
            <a:off x="10000792" y="4723576"/>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56939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https://www.youtube.com/watch?v=3l10o0DYJXg</a:t>
            </a:r>
          </a:p>
          <a:p>
            <a:r>
              <a:rPr lang="en-US" altLang="zh-CN" sz="1200" dirty="0">
                <a:latin typeface="Gill Sans MT" panose="020B0502020104020203" pitchFamily="34" charset="0"/>
                <a:hlinkClick r:id="rId11"/>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3"/>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521301" y="1520788"/>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340768"/>
            <a:ext cx="4761656" cy="475252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工作原理</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AX+Y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DEMO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AX+Y</a:t>
            </a:r>
            <a:r>
              <a:rPr lang="zh-CN" altLang="en-US" sz="2400" dirty="0">
                <a:solidFill>
                  <a:srgbClr val="374154"/>
                </a:solidFill>
                <a:latin typeface="Gill Sans MT" panose="020B0502020104020203" pitchFamily="34" charset="0"/>
              </a:rPr>
              <a:t> 例子</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What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 system</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并发与并行</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Optimization objectives and constraints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缓存机制</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Difference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bet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inference system</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engine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线程原理</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GPU</a:t>
            </a:r>
            <a:r>
              <a:rPr lang="zh-CN" altLang="en-US" dirty="0"/>
              <a:t> </a:t>
            </a:r>
            <a:r>
              <a:rPr lang="en-US" altLang="zh-CN" dirty="0"/>
              <a:t>&amp;</a:t>
            </a:r>
            <a:r>
              <a:rPr lang="zh-CN" altLang="en-US" dirty="0"/>
              <a:t> </a:t>
            </a:r>
            <a:r>
              <a:rPr lang="en-US" altLang="zh-CN" dirty="0"/>
              <a:t>what</a:t>
            </a:r>
            <a:r>
              <a:rPr lang="zh-CN" altLang="en-US" dirty="0"/>
              <a:t> </a:t>
            </a:r>
            <a:r>
              <a:rPr lang="en-US" altLang="zh-CN" dirty="0"/>
              <a:t>make</a:t>
            </a:r>
            <a:r>
              <a:rPr lang="zh-CN" altLang="en-US" dirty="0"/>
              <a:t> </a:t>
            </a:r>
            <a:r>
              <a:rPr lang="en-US" altLang="zh-CN" dirty="0"/>
              <a:t>it</a:t>
            </a:r>
            <a:r>
              <a:rPr lang="zh-CN" altLang="en-US" dirty="0"/>
              <a:t> </a:t>
            </a:r>
            <a:r>
              <a:rPr lang="en-US" altLang="zh-CN" dirty="0"/>
              <a:t>diff</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3960440"/>
          </a:xfrm>
        </p:spPr>
        <p:txBody>
          <a:bodyPr/>
          <a:lstStyle/>
          <a:p>
            <a:pPr marL="0" indent="0" eaLnBrk="1" latinLnBrk="1" hangingPunct="1">
              <a:lnSpc>
                <a:spcPct val="150000"/>
              </a:lnSpc>
              <a:buNone/>
            </a:pPr>
            <a:r>
              <a:rPr lang="en-US" altLang="zh-CN" sz="2400" b="1" dirty="0">
                <a:solidFill>
                  <a:srgbClr val="91D150"/>
                </a:solidFill>
                <a:latin typeface="Gill Sans MT" panose="020B0502020104020203" pitchFamily="34" charset="0"/>
              </a:rPr>
              <a:t>What</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is</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GPU</a:t>
            </a:r>
            <a:r>
              <a:rPr lang="zh-CN" altLang="en-US" sz="2400" b="1" dirty="0">
                <a:solidFill>
                  <a:srgbClr val="91D150"/>
                </a:solidFill>
                <a:latin typeface="Gill Sans MT" panose="020B0502020104020203" pitchFamily="34" charset="0"/>
              </a:rPr>
              <a:t>：</a:t>
            </a:r>
            <a:endParaRPr lang="en-US" altLang="zh-CN" sz="2400" b="1" dirty="0">
              <a:solidFill>
                <a:srgbClr val="91D150"/>
              </a:solidFill>
              <a:latin typeface="Gill Sans MT" panose="020B0502020104020203" pitchFamily="34" charset="0"/>
            </a:endParaRPr>
          </a:p>
          <a:p>
            <a:pPr eaLnBrk="1" latinLnBrk="1" hangingPunct="1">
              <a:lnSpc>
                <a:spcPct val="150000"/>
              </a:lnSpc>
            </a:pPr>
            <a:r>
              <a:rPr lang="en-US" altLang="zh-CN" dirty="0">
                <a:latin typeface="Gill Sans MT" panose="020B0502020104020203" pitchFamily="34" charset="0"/>
              </a:rPr>
              <a:t>GPU (Graphics Processing Units, GPUs)</a:t>
            </a:r>
            <a:r>
              <a:rPr lang="zh-CN" altLang="en-US" dirty="0">
                <a:latin typeface="Gill Sans MT" panose="020B0502020104020203" pitchFamily="34" charset="0"/>
              </a:rPr>
              <a:t> 原是设计用于处理图像视频等数据。</a:t>
            </a:r>
            <a:endParaRPr lang="en-US" altLang="zh-CN" dirty="0">
              <a:latin typeface="Gill Sans MT" panose="020B0502020104020203" pitchFamily="34" charset="0"/>
            </a:endParaRPr>
          </a:p>
          <a:p>
            <a:pPr marL="0" indent="0" eaLnBrk="1" latinLnBrk="1" hangingPunct="1">
              <a:lnSpc>
                <a:spcPct val="150000"/>
              </a:lnSpc>
              <a:buNone/>
            </a:pPr>
            <a:r>
              <a:rPr lang="en-US" altLang="zh-CN" sz="2400" b="1" dirty="0">
                <a:solidFill>
                  <a:srgbClr val="91D150"/>
                </a:solidFill>
                <a:latin typeface="Gill Sans MT" panose="020B0502020104020203" pitchFamily="34" charset="0"/>
              </a:rPr>
              <a:t>What</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Make</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GPU</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Diff</a:t>
            </a:r>
            <a:r>
              <a:rPr lang="zh-CN" altLang="en-US" sz="2400" b="1" dirty="0">
                <a:solidFill>
                  <a:srgbClr val="91D150"/>
                </a:solidFill>
                <a:latin typeface="Gill Sans MT" panose="020B0502020104020203" pitchFamily="34" charset="0"/>
              </a:rPr>
              <a:t> </a:t>
            </a:r>
            <a:r>
              <a:rPr lang="en-US" altLang="zh-CN" sz="2400" b="1" dirty="0">
                <a:solidFill>
                  <a:srgbClr val="91D150"/>
                </a:solidFill>
                <a:latin typeface="Gill Sans MT" panose="020B0502020104020203" pitchFamily="34" charset="0"/>
              </a:rPr>
              <a:t>CPU</a:t>
            </a:r>
            <a:r>
              <a:rPr lang="zh-CN" altLang="en-US" sz="2400" b="1" dirty="0">
                <a:solidFill>
                  <a:srgbClr val="91D150"/>
                </a:solidFill>
                <a:latin typeface="Gill Sans MT" panose="020B0502020104020203" pitchFamily="34" charset="0"/>
              </a:rPr>
              <a:t>：</a:t>
            </a:r>
            <a:endParaRPr lang="en-US" altLang="zh-CN" sz="2400" b="1" dirty="0">
              <a:solidFill>
                <a:srgbClr val="91D150"/>
              </a:solidFill>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真正让</a:t>
            </a:r>
            <a:r>
              <a:rPr lang="en-US" altLang="zh-CN" dirty="0">
                <a:latin typeface="Gill Sans MT" panose="020B0502020104020203" pitchFamily="34" charset="0"/>
              </a:rPr>
              <a:t>GPU</a:t>
            </a:r>
            <a:r>
              <a:rPr lang="zh-CN" altLang="en-US" dirty="0">
                <a:latin typeface="Gill Sans MT" panose="020B0502020104020203" pitchFamily="34" charset="0"/>
              </a:rPr>
              <a:t>与</a:t>
            </a:r>
            <a:r>
              <a:rPr lang="en-US" altLang="zh-CN" dirty="0">
                <a:latin typeface="Gill Sans MT" panose="020B0502020104020203" pitchFamily="34" charset="0"/>
              </a:rPr>
              <a:t>CPU</a:t>
            </a:r>
            <a:r>
              <a:rPr lang="zh-CN" altLang="en-US" dirty="0">
                <a:latin typeface="Gill Sans MT" panose="020B0502020104020203" pitchFamily="34" charset="0"/>
              </a:rPr>
              <a:t>不同的是，</a:t>
            </a:r>
            <a:r>
              <a:rPr lang="en-US" altLang="zh-CN" dirty="0">
                <a:latin typeface="Gill Sans MT" panose="020B0502020104020203" pitchFamily="34" charset="0"/>
              </a:rPr>
              <a:t>GPU</a:t>
            </a:r>
            <a:r>
              <a:rPr lang="zh-CN" altLang="en-US" dirty="0">
                <a:latin typeface="Gill Sans MT" panose="020B0502020104020203" pitchFamily="34" charset="0"/>
              </a:rPr>
              <a:t>设计目标是最大化</a:t>
            </a:r>
            <a:r>
              <a:rPr lang="zh-CN" altLang="en-US" u="sng" dirty="0">
                <a:latin typeface="Gill Sans MT" panose="020B0502020104020203" pitchFamily="34" charset="0"/>
              </a:rPr>
              <a:t>吞吐量 </a:t>
            </a:r>
            <a:r>
              <a:rPr lang="en-US" altLang="zh-CN" u="sng" dirty="0">
                <a:latin typeface="Gill Sans MT" panose="020B0502020104020203" pitchFamily="34" charset="0"/>
              </a:rPr>
              <a:t>(Throughout)</a:t>
            </a:r>
            <a:r>
              <a:rPr lang="zh-CN" altLang="en-US" dirty="0">
                <a:latin typeface="Gill Sans MT" panose="020B0502020104020203" pitchFamily="34" charset="0"/>
              </a:rPr>
              <a:t>，比单任务执行快慢，更关心</a:t>
            </a:r>
            <a:r>
              <a:rPr lang="zh-CN" altLang="en-US" u="sng" dirty="0">
                <a:latin typeface="Gill Sans MT" panose="020B0502020104020203" pitchFamily="34" charset="0"/>
              </a:rPr>
              <a:t>并行度 </a:t>
            </a:r>
            <a:r>
              <a:rPr lang="en-US" altLang="zh-CN" u="sng" dirty="0">
                <a:latin typeface="Gill Sans MT" panose="020B0502020104020203" pitchFamily="34" charset="0"/>
              </a:rPr>
              <a:t>(parallelism)</a:t>
            </a:r>
            <a:r>
              <a:rPr lang="zh-CN" altLang="en-US" dirty="0">
                <a:latin typeface="Gill Sans MT" panose="020B0502020104020203" pitchFamily="34" charset="0"/>
              </a:rPr>
              <a:t>，即同时可以执行多少任务；</a:t>
            </a:r>
            <a:r>
              <a:rPr lang="en-US" altLang="zh-CN" dirty="0">
                <a:latin typeface="Gill Sans MT" panose="020B0502020104020203" pitchFamily="34" charset="0"/>
              </a:rPr>
              <a:t>CPU</a:t>
            </a:r>
            <a:r>
              <a:rPr lang="zh-CN" altLang="en-US" dirty="0">
                <a:latin typeface="Gill Sans MT" panose="020B0502020104020203" pitchFamily="34" charset="0"/>
              </a:rPr>
              <a:t>则更关心</a:t>
            </a:r>
            <a:r>
              <a:rPr lang="zh-CN" altLang="en-US" u="sng" dirty="0">
                <a:latin typeface="Gill Sans MT" panose="020B0502020104020203" pitchFamily="34" charset="0"/>
              </a:rPr>
              <a:t>延迟 </a:t>
            </a:r>
            <a:r>
              <a:rPr lang="en-US" altLang="zh-CN" u="sng" dirty="0">
                <a:latin typeface="Gill Sans MT" panose="020B0502020104020203" pitchFamily="34" charset="0"/>
              </a:rPr>
              <a:t>(latency)</a:t>
            </a:r>
            <a:r>
              <a:rPr lang="zh-CN" altLang="en-US" u="sng" dirty="0">
                <a:latin typeface="Gill Sans MT" panose="020B0502020104020203" pitchFamily="34" charset="0"/>
              </a:rPr>
              <a:t> </a:t>
            </a:r>
            <a:r>
              <a:rPr lang="zh-CN" altLang="en-US" dirty="0">
                <a:latin typeface="Gill Sans MT" panose="020B0502020104020203" pitchFamily="34" charset="0"/>
              </a:rPr>
              <a:t>和</a:t>
            </a:r>
            <a:r>
              <a:rPr lang="zh-CN" altLang="en-US" u="sng" dirty="0">
                <a:latin typeface="Gill Sans MT" panose="020B0502020104020203" pitchFamily="34" charset="0"/>
              </a:rPr>
              <a:t>并发 </a:t>
            </a:r>
            <a:r>
              <a:rPr lang="en-US" altLang="zh-CN" u="sng" dirty="0">
                <a:latin typeface="Gill Sans MT" panose="020B0502020104020203" pitchFamily="34" charset="0"/>
              </a:rPr>
              <a:t>(concurrency)</a:t>
            </a:r>
            <a:r>
              <a:rPr lang="zh-CN" altLang="en-US" dirty="0">
                <a:latin typeface="Gill Sans MT" panose="020B0502020104020203" pitchFamily="34" charset="0"/>
              </a:rPr>
              <a:t>。</a:t>
            </a:r>
          </a:p>
        </p:txBody>
      </p:sp>
    </p:spTree>
    <p:extLst>
      <p:ext uri="{BB962C8B-B14F-4D97-AF65-F5344CB8AC3E}">
        <p14:creationId xmlns:p14="http://schemas.microsoft.com/office/powerpoint/2010/main" val="312095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59A9CB-7134-E446-8C5E-9E6D1EDE6ADC}"/>
              </a:ext>
            </a:extLst>
          </p:cNvPr>
          <p:cNvSpPr>
            <a:spLocks noGrp="1"/>
          </p:cNvSpPr>
          <p:nvPr>
            <p:ph type="title"/>
          </p:nvPr>
        </p:nvSpPr>
        <p:spPr>
          <a:xfrm>
            <a:off x="623636" y="679570"/>
            <a:ext cx="10731329" cy="4981678"/>
          </a:xfrm>
        </p:spPr>
        <p:txBody>
          <a:bodyPr anchor="ctr"/>
          <a:lstStyle/>
          <a:p>
            <a:pPr algn="ctr">
              <a:lnSpc>
                <a:spcPct val="150000"/>
              </a:lnSpc>
            </a:pPr>
            <a:r>
              <a:rPr lang="en-US" altLang="zh-CN" sz="9600" dirty="0">
                <a:solidFill>
                  <a:srgbClr val="91D150"/>
                </a:solidFill>
                <a:latin typeface="Futura Medium" panose="020B0602020204020303" pitchFamily="34" charset="-79"/>
                <a:cs typeface="Futura Medium" panose="020B0602020204020303" pitchFamily="34" charset="-79"/>
              </a:rPr>
              <a:t>AX+Y DEMO</a:t>
            </a:r>
            <a:br>
              <a:rPr lang="en-US" altLang="zh-CN" sz="9600" dirty="0">
                <a:solidFill>
                  <a:srgbClr val="91D150"/>
                </a:solidFill>
                <a:latin typeface="Futura Medium" panose="020B0602020204020303" pitchFamily="34" charset="-79"/>
                <a:cs typeface="Futura Medium" panose="020B0602020204020303" pitchFamily="34" charset="-79"/>
              </a:rPr>
            </a:br>
            <a:r>
              <a:rPr lang="zh-CN" altLang="en-US" sz="9600" dirty="0">
                <a:solidFill>
                  <a:srgbClr val="91D150"/>
                </a:solidFill>
                <a:latin typeface="Futura Medium" panose="020B0602020204020303" pitchFamily="34" charset="-79"/>
                <a:cs typeface="Futura Medium" panose="020B0602020204020303" pitchFamily="34" charset="-79"/>
              </a:rPr>
              <a:t>看</a:t>
            </a:r>
            <a:r>
              <a:rPr lang="en-US" altLang="zh-CN" sz="9600" dirty="0">
                <a:solidFill>
                  <a:srgbClr val="91D150"/>
                </a:solidFill>
                <a:latin typeface="Futura Medium" panose="020B0602020204020303" pitchFamily="34" charset="-79"/>
                <a:cs typeface="Futura Medium" panose="020B0602020204020303" pitchFamily="34" charset="-79"/>
              </a:rPr>
              <a:t>GPU</a:t>
            </a:r>
            <a:r>
              <a:rPr lang="zh-CN" altLang="en-US" sz="9600" dirty="0">
                <a:solidFill>
                  <a:srgbClr val="91D150"/>
                </a:solidFill>
                <a:latin typeface="Futura Medium" panose="020B0602020204020303" pitchFamily="34" charset="-79"/>
                <a:cs typeface="Futura Medium" panose="020B0602020204020303" pitchFamily="34" charset="-79"/>
              </a:rPr>
              <a:t>工作原理</a:t>
            </a:r>
          </a:p>
        </p:txBody>
      </p:sp>
    </p:spTree>
    <p:extLst>
      <p:ext uri="{BB962C8B-B14F-4D97-AF65-F5344CB8AC3E}">
        <p14:creationId xmlns:p14="http://schemas.microsoft.com/office/powerpoint/2010/main" val="424734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r>
              <a:rPr kumimoji="1" lang="en-US" altLang="zh-CN">
                <a:latin typeface="Futura Medium" panose="020B0602020204020303" pitchFamily="34" charset="-79"/>
                <a:cs typeface="Futura Medium" panose="020B0602020204020303" pitchFamily="34" charset="-79"/>
              </a:rPr>
              <a:t>AX+Y</a:t>
            </a:r>
            <a:r>
              <a:rPr kumimoji="1" lang="zh-CN" altLang="en-US">
                <a:latin typeface="Futura Medium" panose="020B0602020204020303" pitchFamily="34" charset="-79"/>
                <a:cs typeface="Futura Medium" panose="020B0602020204020303" pitchFamily="34" charset="-79"/>
              </a:rPr>
              <a:t> </a:t>
            </a:r>
            <a:r>
              <a:rPr kumimoji="1" lang="zh-CN" altLang="en-US" dirty="0">
                <a:latin typeface="Futura Medium" panose="020B0602020204020303" pitchFamily="34" charset="-79"/>
                <a:cs typeface="Futura Medium" panose="020B0602020204020303" pitchFamily="34" charset="-79"/>
              </a:rPr>
              <a:t>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a:xfrm>
            <a:off x="3578101" y="1463164"/>
            <a:ext cx="4895393" cy="1386373"/>
          </a:xfrm>
        </p:spPr>
        <p:txBody>
          <a:bodyPr anchor="ctr"/>
          <a:lstStyle/>
          <a:p>
            <a:r>
              <a:rPr kumimoji="1" lang="en-US" altLang="zh-CN" dirty="0">
                <a:latin typeface="Gill Sans MT" panose="020B0502020104020203" pitchFamily="34" charset="0"/>
                <a:cs typeface="Futura Medium" panose="020B0602020204020303" pitchFamily="34" charset="-79"/>
              </a:rPr>
              <a:t>2FLOPs</a:t>
            </a:r>
            <a:r>
              <a:rPr kumimoji="1" lang="zh-CN" altLang="en-US" dirty="0">
                <a:latin typeface="Gill Sans MT" panose="020B0502020104020203" pitchFamily="34" charset="0"/>
                <a:cs typeface="Futura Medium" panose="020B0602020204020303" pitchFamily="34" charset="-79"/>
              </a:rPr>
              <a:t>：</a:t>
            </a:r>
            <a:r>
              <a:rPr kumimoji="1" lang="en-US" altLang="zh-CN" dirty="0">
                <a:latin typeface="Gill Sans MT" panose="020B0502020104020203" pitchFamily="34" charset="0"/>
                <a:cs typeface="Futura Medium" panose="020B0602020204020303" pitchFamily="34" charset="-79"/>
              </a:rPr>
              <a:t>multiply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add</a:t>
            </a:r>
          </a:p>
          <a:p>
            <a:r>
              <a:rPr kumimoji="1" lang="en-US" altLang="zh-CN" dirty="0">
                <a:latin typeface="Gill Sans MT" panose="020B0502020104020203" pitchFamily="34" charset="0"/>
                <a:cs typeface="Futura Medium" panose="020B0602020204020303" pitchFamily="34" charset="-79"/>
              </a:rPr>
              <a:t>2</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Memory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Loads:</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x[i]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y[i]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(per</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element)</a:t>
            </a:r>
          </a:p>
          <a:p>
            <a:r>
              <a:rPr kumimoji="1" lang="en-US" altLang="zh-CN" dirty="0">
                <a:latin typeface="Gill Sans MT" panose="020B0502020104020203" pitchFamily="34" charset="0"/>
                <a:cs typeface="Futura Medium" panose="020B0602020204020303" pitchFamily="34" charset="-79"/>
              </a:rPr>
              <a:t>Single</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Operation:</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FMA(fused</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multiply-add)</a:t>
            </a: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981CDEA8-1F06-1F4C-904E-CF8A292DCD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75232" y="3068960"/>
            <a:ext cx="6846297" cy="29895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331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grpSp>
        <p:nvGrpSpPr>
          <p:cNvPr id="3" name="组合 2">
            <a:extLst>
              <a:ext uri="{FF2B5EF4-FFF2-40B4-BE49-F238E27FC236}">
                <a16:creationId xmlns:a16="http://schemas.microsoft.com/office/drawing/2014/main" id="{10A84115-5057-5E4B-8D23-38441AB65EE2}"/>
              </a:ext>
            </a:extLst>
          </p:cNvPr>
          <p:cNvGrpSpPr/>
          <p:nvPr/>
        </p:nvGrpSpPr>
        <p:grpSpPr>
          <a:xfrm>
            <a:off x="1489869" y="2119667"/>
            <a:ext cx="2897726" cy="1982654"/>
            <a:chOff x="684514" y="2132856"/>
            <a:chExt cx="2897726" cy="1982654"/>
          </a:xfrm>
        </p:grpSpPr>
        <p:pic>
          <p:nvPicPr>
            <p:cNvPr id="6" name="图片 5">
              <a:extLst>
                <a:ext uri="{FF2B5EF4-FFF2-40B4-BE49-F238E27FC236}">
                  <a16:creationId xmlns:a16="http://schemas.microsoft.com/office/drawing/2014/main" id="{2FC5A134-415A-ED46-993E-6FB8C586C550}"/>
                </a:ext>
              </a:extLst>
            </p:cNvPr>
            <p:cNvPicPr>
              <a:picLocks noChangeAspect="1"/>
            </p:cNvPicPr>
            <p:nvPr/>
          </p:nvPicPr>
          <p:blipFill>
            <a:blip r:embed="rId2"/>
            <a:stretch>
              <a:fillRect/>
            </a:stretch>
          </p:blipFill>
          <p:spPr>
            <a:xfrm>
              <a:off x="684514" y="2132856"/>
              <a:ext cx="2897726" cy="1982654"/>
            </a:xfrm>
            <a:prstGeom prst="rect">
              <a:avLst/>
            </a:prstGeom>
          </p:spPr>
        </p:pic>
        <p:sp>
          <p:nvSpPr>
            <p:cNvPr id="7" name="内容占位符 2">
              <a:extLst>
                <a:ext uri="{FF2B5EF4-FFF2-40B4-BE49-F238E27FC236}">
                  <a16:creationId xmlns:a16="http://schemas.microsoft.com/office/drawing/2014/main" id="{4ACCBD85-EC47-4B4D-9449-95610E2FE4F8}"/>
                </a:ext>
              </a:extLst>
            </p:cNvPr>
            <p:cNvSpPr txBox="1">
              <a:spLocks/>
            </p:cNvSpPr>
            <p:nvPr/>
          </p:nvSpPr>
          <p:spPr>
            <a:xfrm>
              <a:off x="996839" y="2132856"/>
              <a:ext cx="2210092" cy="46945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chemeClr val="bg1"/>
                  </a:solidFill>
                  <a:latin typeface="Gill Sans MT" panose="020B0502020104020203" pitchFamily="34" charset="0"/>
                </a:rPr>
                <a:t>Intel</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Exon</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8280</a:t>
              </a:r>
              <a:r>
                <a:rPr kumimoji="1" lang="zh-CN" altLang="en-US" sz="1800" dirty="0">
                  <a:solidFill>
                    <a:schemeClr val="bg1"/>
                  </a:solidFill>
                  <a:latin typeface="Gill Sans MT" panose="020B0502020104020203" pitchFamily="34" charset="0"/>
                </a:rPr>
                <a:t> </a:t>
              </a:r>
              <a:endParaRPr kumimoji="1" lang="en-US" sz="1800" dirty="0">
                <a:solidFill>
                  <a:schemeClr val="bg1"/>
                </a:solidFill>
                <a:latin typeface="Gill Sans MT" panose="020B0502020104020203" pitchFamily="34" charset="0"/>
              </a:endParaRPr>
            </a:p>
          </p:txBody>
        </p:sp>
      </p:grpSp>
      <p:sp>
        <p:nvSpPr>
          <p:cNvPr id="8" name="内容占位符 2">
            <a:extLst>
              <a:ext uri="{FF2B5EF4-FFF2-40B4-BE49-F238E27FC236}">
                <a16:creationId xmlns:a16="http://schemas.microsoft.com/office/drawing/2014/main" id="{27026205-5366-4D4F-A6D7-CDF3CF590CA5}"/>
              </a:ext>
            </a:extLst>
          </p:cNvPr>
          <p:cNvSpPr txBox="1">
            <a:spLocks/>
          </p:cNvSpPr>
          <p:nvPr/>
        </p:nvSpPr>
        <p:spPr>
          <a:xfrm>
            <a:off x="5874445" y="3548502"/>
            <a:ext cx="4247482" cy="625841"/>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solidFill>
                  <a:srgbClr val="C00000"/>
                </a:solidFill>
                <a:latin typeface="Gill Sans MT" panose="020B0502020104020203" pitchFamily="34" charset="0"/>
              </a:rPr>
              <a:t>11,659</a:t>
            </a:r>
            <a:r>
              <a:rPr kumimoji="1" lang="zh-CN" altLang="en-US" dirty="0">
                <a:latin typeface="Gill Sans MT" panose="020B0502020104020203" pitchFamily="34" charset="0"/>
              </a:rPr>
              <a:t> </a:t>
            </a:r>
            <a:r>
              <a:rPr kumimoji="1" lang="en-US" altLang="zh-CN" dirty="0">
                <a:latin typeface="Gill Sans MT" panose="020B0502020104020203" pitchFamily="34" charset="0"/>
              </a:rPr>
              <a:t>bytes</a:t>
            </a:r>
            <a:r>
              <a:rPr kumimoji="1" lang="zh-CN" altLang="en-US" dirty="0">
                <a:latin typeface="Gill Sans MT" panose="020B0502020104020203" pitchFamily="34" charset="0"/>
              </a:rPr>
              <a:t> </a:t>
            </a:r>
            <a:r>
              <a:rPr kumimoji="1" lang="en-US" altLang="zh-CN" dirty="0">
                <a:latin typeface="Gill Sans MT" panose="020B0502020104020203" pitchFamily="34" charset="0"/>
              </a:rPr>
              <a:t>can</a:t>
            </a:r>
            <a:r>
              <a:rPr kumimoji="1" lang="zh-CN" altLang="en-US" dirty="0">
                <a:latin typeface="Gill Sans MT" panose="020B0502020104020203" pitchFamily="34" charset="0"/>
              </a:rPr>
              <a:t> </a:t>
            </a:r>
            <a:r>
              <a:rPr kumimoji="1" lang="en-US" altLang="zh-CN" dirty="0">
                <a:latin typeface="Gill Sans MT" panose="020B0502020104020203" pitchFamily="34" charset="0"/>
              </a:rPr>
              <a:t>be</a:t>
            </a:r>
            <a:r>
              <a:rPr kumimoji="1" lang="zh-CN" altLang="en-US" dirty="0">
                <a:latin typeface="Gill Sans MT" panose="020B0502020104020203" pitchFamily="34" charset="0"/>
              </a:rPr>
              <a:t> </a:t>
            </a:r>
            <a:r>
              <a:rPr kumimoji="1" lang="en-US" altLang="zh-CN" dirty="0">
                <a:latin typeface="Gill Sans MT" panose="020B0502020104020203" pitchFamily="34" charset="0"/>
              </a:rPr>
              <a:t>moved</a:t>
            </a:r>
            <a:r>
              <a:rPr kumimoji="1" lang="zh-CN" altLang="en-US" dirty="0">
                <a:latin typeface="Gill Sans MT" panose="020B0502020104020203" pitchFamily="34" charset="0"/>
              </a:rPr>
              <a:t> </a:t>
            </a:r>
            <a:r>
              <a:rPr kumimoji="1" lang="en-US" altLang="zh-CN" dirty="0">
                <a:latin typeface="Gill Sans MT" panose="020B0502020104020203" pitchFamily="34" charset="0"/>
              </a:rPr>
              <a:t>in</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89</a:t>
            </a:r>
            <a:r>
              <a:rPr kumimoji="1" lang="zh-CN" altLang="en-US" dirty="0">
                <a:latin typeface="Gill Sans MT" panose="020B0502020104020203" pitchFamily="34" charset="0"/>
              </a:rPr>
              <a:t> </a:t>
            </a:r>
            <a:r>
              <a:rPr kumimoji="1" lang="en-US" altLang="zh-CN" dirty="0">
                <a:latin typeface="Gill Sans MT" panose="020B0502020104020203" pitchFamily="34" charset="0"/>
              </a:rPr>
              <a:t>ns</a:t>
            </a:r>
            <a:endParaRPr kumimoji="1" lang="en-US" dirty="0">
              <a:latin typeface="Gill Sans MT" panose="020B0502020104020203" pitchFamily="34" charset="0"/>
            </a:endParaRPr>
          </a:p>
        </p:txBody>
      </p:sp>
      <p:sp>
        <p:nvSpPr>
          <p:cNvPr id="9" name="内容占位符 2">
            <a:extLst>
              <a:ext uri="{FF2B5EF4-FFF2-40B4-BE49-F238E27FC236}">
                <a16:creationId xmlns:a16="http://schemas.microsoft.com/office/drawing/2014/main" id="{2847E04E-36F4-5741-AD3F-5EB1D676CAD6}"/>
              </a:ext>
            </a:extLst>
          </p:cNvPr>
          <p:cNvSpPr txBox="1">
            <a:spLocks/>
          </p:cNvSpPr>
          <p:nvPr/>
        </p:nvSpPr>
        <p:spPr>
          <a:xfrm>
            <a:off x="2641997" y="4849797"/>
            <a:ext cx="6912768" cy="122823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2400" dirty="0">
                <a:latin typeface="Gill Sans MT" panose="020B0502020104020203" pitchFamily="34" charset="0"/>
              </a:rPr>
              <a:t>AXY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demo</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move</a:t>
            </a:r>
            <a:r>
              <a:rPr kumimoji="1" lang="zh-CN" altLang="en-US" sz="2400" dirty="0">
                <a:latin typeface="Gill Sans MT" panose="020B0502020104020203" pitchFamily="34" charset="0"/>
              </a:rPr>
              <a:t> </a:t>
            </a:r>
            <a:r>
              <a:rPr kumimoji="1" lang="en-US" altLang="zh-CN" sz="2400" dirty="0">
                <a:solidFill>
                  <a:srgbClr val="C00000"/>
                </a:solidFill>
                <a:latin typeface="Gill Sans MT" panose="020B0502020104020203" pitchFamily="34" charset="0"/>
              </a:rPr>
              <a:t>16</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byes</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per</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89</a:t>
            </a:r>
            <a:r>
              <a:rPr kumimoji="1" lang="zh-CN" altLang="en-US" sz="2400" dirty="0">
                <a:solidFill>
                  <a:srgbClr val="C00000"/>
                </a:solidFill>
                <a:latin typeface="Gill Sans MT" panose="020B0502020104020203" pitchFamily="34" charset="0"/>
              </a:rPr>
              <a:t> </a:t>
            </a:r>
            <a:r>
              <a:rPr kumimoji="1" lang="en-US" altLang="zh-CN" sz="2400" dirty="0">
                <a:solidFill>
                  <a:srgbClr val="C00000"/>
                </a:solidFill>
                <a:latin typeface="Gill Sans MT" panose="020B0502020104020203" pitchFamily="34" charset="0"/>
              </a:rPr>
              <a:t>ns</a:t>
            </a:r>
            <a:r>
              <a:rPr kumimoji="1" lang="zh-CN" altLang="en-US" sz="2400" dirty="0">
                <a:solidFill>
                  <a:srgbClr val="C00000"/>
                </a:solidFill>
                <a:latin typeface="Gill Sans MT" panose="020B0502020104020203" pitchFamily="34" charset="0"/>
              </a:rPr>
              <a:t> </a:t>
            </a:r>
            <a:r>
              <a:rPr kumimoji="1" lang="en-US" altLang="zh-CN" sz="2400" dirty="0">
                <a:latin typeface="Gill Sans MT" panose="020B0502020104020203" pitchFamily="34" charset="0"/>
              </a:rPr>
              <a:t>latency</a:t>
            </a:r>
          </a:p>
          <a:p>
            <a:pPr marL="0" indent="0" algn="ctr">
              <a:buFontTx/>
              <a:buNone/>
            </a:pPr>
            <a:r>
              <a:rPr kumimoji="1" lang="en-US" altLang="zh-CN" sz="2400" dirty="0">
                <a:latin typeface="Gill Sans MT" panose="020B0502020104020203" pitchFamily="34" charset="0"/>
              </a:rPr>
              <a:t>Memory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efficiency</a:t>
            </a:r>
            <a:r>
              <a:rPr kumimoji="1" lang="zh-CN" altLang="en-US" sz="2400" dirty="0">
                <a:latin typeface="Gill Sans MT" panose="020B0502020104020203" pitchFamily="34" charset="0"/>
              </a:rPr>
              <a:t> </a:t>
            </a:r>
            <a:r>
              <a:rPr kumimoji="1" lang="en-US" altLang="zh-CN" sz="2400" dirty="0">
                <a:latin typeface="Gill Sans MT" panose="020B0502020104020203" pitchFamily="34" charset="0"/>
              </a:rPr>
              <a:t>=</a:t>
            </a:r>
            <a:r>
              <a:rPr kumimoji="1" lang="zh-CN" altLang="en-US" sz="2400" dirty="0">
                <a:latin typeface="Gill Sans MT" panose="020B0502020104020203" pitchFamily="34" charset="0"/>
              </a:rPr>
              <a:t> </a:t>
            </a:r>
            <a:r>
              <a:rPr kumimoji="1" lang="en-US" altLang="zh-CN" sz="2800" dirty="0">
                <a:solidFill>
                  <a:srgbClr val="C00000"/>
                </a:solidFill>
                <a:latin typeface="Gill Sans MT" panose="020B0502020104020203" pitchFamily="34" charset="0"/>
              </a:rPr>
              <a:t>0.14%</a:t>
            </a:r>
            <a:endParaRPr kumimoji="1" lang="en-US" altLang="zh-CN" sz="2400" dirty="0">
              <a:solidFill>
                <a:srgbClr val="C00000"/>
              </a:solidFill>
              <a:latin typeface="Gill Sans MT" panose="020B0502020104020203" pitchFamily="34" charset="0"/>
            </a:endParaRPr>
          </a:p>
        </p:txBody>
      </p:sp>
      <p:sp>
        <p:nvSpPr>
          <p:cNvPr id="10" name="内容占位符 2">
            <a:extLst>
              <a:ext uri="{FF2B5EF4-FFF2-40B4-BE49-F238E27FC236}">
                <a16:creationId xmlns:a16="http://schemas.microsoft.com/office/drawing/2014/main" id="{0C35BBA7-3CB6-8C4E-9FFE-DA033317B8CF}"/>
              </a:ext>
            </a:extLst>
          </p:cNvPr>
          <p:cNvSpPr txBox="1">
            <a:spLocks/>
          </p:cNvSpPr>
          <p:nvPr/>
        </p:nvSpPr>
        <p:spPr>
          <a:xfrm>
            <a:off x="6090469" y="2144566"/>
            <a:ext cx="3815434" cy="85431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Bandwidth:</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131</a:t>
            </a:r>
            <a:r>
              <a:rPr kumimoji="1" lang="zh-CN" altLang="en-US" dirty="0">
                <a:latin typeface="Gill Sans MT" panose="020B0502020104020203" pitchFamily="34" charset="0"/>
              </a:rPr>
              <a:t> </a:t>
            </a:r>
            <a:r>
              <a:rPr kumimoji="1" lang="en-US" altLang="zh-CN" dirty="0">
                <a:latin typeface="Gill Sans MT" panose="020B0502020104020203" pitchFamily="34" charset="0"/>
              </a:rPr>
              <a:t>GB/sec</a:t>
            </a:r>
          </a:p>
          <a:p>
            <a:pPr marL="0" indent="0" algn="ctr">
              <a:buFontTx/>
              <a:buNone/>
            </a:pP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latency:</a:t>
            </a:r>
            <a:r>
              <a:rPr kumimoji="1" lang="zh-CN" altLang="en-US" dirty="0">
                <a:latin typeface="Gill Sans MT" panose="020B0502020104020203" pitchFamily="34" charset="0"/>
              </a:rPr>
              <a:t> </a:t>
            </a:r>
            <a:r>
              <a:rPr kumimoji="1" lang="en-US" altLang="zh-CN" dirty="0">
                <a:solidFill>
                  <a:srgbClr val="C00000"/>
                </a:solidFill>
                <a:latin typeface="Gill Sans MT" panose="020B0502020104020203" pitchFamily="34" charset="0"/>
              </a:rPr>
              <a:t>89</a:t>
            </a:r>
            <a:r>
              <a:rPr kumimoji="1" lang="zh-CN" altLang="en-US" dirty="0">
                <a:latin typeface="Gill Sans MT" panose="020B0502020104020203" pitchFamily="34" charset="0"/>
              </a:rPr>
              <a:t> </a:t>
            </a:r>
            <a:r>
              <a:rPr kumimoji="1" lang="en-US" altLang="zh-CN" dirty="0">
                <a:latin typeface="Gill Sans MT" panose="020B0502020104020203" pitchFamily="34" charset="0"/>
              </a:rPr>
              <a:t>ns</a:t>
            </a:r>
            <a:endParaRPr kumimoji="1" lang="en-US" dirty="0">
              <a:latin typeface="Gill Sans MT" panose="020B0502020104020203" pitchFamily="34" charset="0"/>
            </a:endParaRPr>
          </a:p>
        </p:txBody>
      </p:sp>
      <p:sp>
        <p:nvSpPr>
          <p:cNvPr id="11" name="右大括号 10">
            <a:extLst>
              <a:ext uri="{FF2B5EF4-FFF2-40B4-BE49-F238E27FC236}">
                <a16:creationId xmlns:a16="http://schemas.microsoft.com/office/drawing/2014/main" id="{5BD32FA7-0664-1445-BABB-00E448E58293}"/>
              </a:ext>
            </a:extLst>
          </p:cNvPr>
          <p:cNvSpPr/>
          <p:nvPr/>
        </p:nvSpPr>
        <p:spPr bwMode="auto">
          <a:xfrm rot="16200000" flipH="1" flipV="1">
            <a:off x="7890174" y="1535108"/>
            <a:ext cx="216024" cy="3600000"/>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239492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374" y="1916812"/>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3423620" y="4711068"/>
            <a:ext cx="5363504"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2400" dirty="0">
                <a:solidFill>
                  <a:srgbClr val="C00000"/>
                </a:solidFill>
                <a:highlight>
                  <a:srgbClr val="FFFF00"/>
                </a:highlight>
                <a:latin typeface="Gill Sans MT" panose="020B0502020104020203" pitchFamily="34" charset="0"/>
              </a:rPr>
              <a:t>memory</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bus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idle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99.86%</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of</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the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time</a:t>
            </a:r>
            <a:endParaRPr kumimoji="1" lang="en-US" sz="24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6318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33593</TotalTime>
  <Words>1141</Words>
  <Application>Microsoft Macintosh PowerPoint</Application>
  <PresentationFormat>自定义</PresentationFormat>
  <Paragraphs>285</Paragraphs>
  <Slides>29</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29</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GPU &amp; what make it diff</vt:lpstr>
      <vt:lpstr>AX+Y DEMO 看GPU工作原理</vt:lpstr>
      <vt:lpstr>AX+Y 计算 DEMO</vt:lpstr>
      <vt:lpstr>AX+Y 计算 DEMO</vt:lpstr>
      <vt:lpstr>AX+Y 计算 DEMO</vt:lpstr>
      <vt:lpstr>AX+Y 内存利用率</vt:lpstr>
      <vt:lpstr>Z=AX+Y 通过并发进行循环展开</vt:lpstr>
      <vt:lpstr>Z=AX+Y 通过并发进行循环展开</vt:lpstr>
      <vt:lpstr>Z=AX+Y 通过并行进行循环展开</vt:lpstr>
      <vt:lpstr>Z=AX+Y 通过并行进行循环展开</vt:lpstr>
      <vt:lpstr>并行 Parallelism 并发 Concurrency</vt:lpstr>
      <vt:lpstr>AX+Y 硬件架构线程区别</vt:lpstr>
      <vt:lpstr>架构线程工作原理</vt:lpstr>
      <vt:lpstr>GPU Cache 缓存机制</vt:lpstr>
      <vt:lpstr>GPU 缓存机制</vt:lpstr>
      <vt:lpstr>GPU 缓存机制</vt:lpstr>
      <vt:lpstr>GPU 缓存机制</vt:lpstr>
      <vt:lpstr>GPU 缓存机制</vt:lpstr>
      <vt:lpstr>GPU Thread 线程原理</vt:lpstr>
      <vt:lpstr>GPU 线程机制</vt:lpstr>
      <vt:lpstr>GPU SMs 线程超配</vt:lpstr>
      <vt:lpstr>CPU/GPU 并行才是本质</vt:lpstr>
      <vt:lpstr>CPU/GPU 并行才是本质</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5283</cp:revision>
  <dcterms:created xsi:type="dcterms:W3CDTF">2015-01-14T10:38:57Z</dcterms:created>
  <dcterms:modified xsi:type="dcterms:W3CDTF">2023-04-11T16:37:11Z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